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9" r:id="rId1"/>
  </p:sldMasterIdLst>
  <p:notesMasterIdLst>
    <p:notesMasterId r:id="rId43"/>
  </p:notesMasterIdLst>
  <p:handoutMasterIdLst>
    <p:handoutMasterId r:id="rId44"/>
  </p:handoutMasterIdLst>
  <p:sldIdLst>
    <p:sldId id="257" r:id="rId2"/>
    <p:sldId id="366" r:id="rId3"/>
    <p:sldId id="419" r:id="rId4"/>
    <p:sldId id="405" r:id="rId5"/>
    <p:sldId id="406" r:id="rId6"/>
    <p:sldId id="407" r:id="rId7"/>
    <p:sldId id="402" r:id="rId8"/>
    <p:sldId id="409" r:id="rId9"/>
    <p:sldId id="411" r:id="rId10"/>
    <p:sldId id="412" r:id="rId11"/>
    <p:sldId id="414" r:id="rId12"/>
    <p:sldId id="413" r:id="rId13"/>
    <p:sldId id="415" r:id="rId14"/>
    <p:sldId id="416" r:id="rId15"/>
    <p:sldId id="417" r:id="rId16"/>
    <p:sldId id="418" r:id="rId17"/>
    <p:sldId id="420" r:id="rId18"/>
    <p:sldId id="422" r:id="rId19"/>
    <p:sldId id="426" r:id="rId20"/>
    <p:sldId id="423" r:id="rId21"/>
    <p:sldId id="424" r:id="rId22"/>
    <p:sldId id="427" r:id="rId23"/>
    <p:sldId id="428" r:id="rId24"/>
    <p:sldId id="403" r:id="rId25"/>
    <p:sldId id="391" r:id="rId26"/>
    <p:sldId id="388" r:id="rId27"/>
    <p:sldId id="468" r:id="rId28"/>
    <p:sldId id="443" r:id="rId29"/>
    <p:sldId id="504" r:id="rId30"/>
    <p:sldId id="464" r:id="rId31"/>
    <p:sldId id="505" r:id="rId32"/>
    <p:sldId id="506" r:id="rId33"/>
    <p:sldId id="507" r:id="rId34"/>
    <p:sldId id="508" r:id="rId35"/>
    <p:sldId id="509" r:id="rId36"/>
    <p:sldId id="510" r:id="rId37"/>
    <p:sldId id="511" r:id="rId38"/>
    <p:sldId id="512" r:id="rId39"/>
    <p:sldId id="408" r:id="rId40"/>
    <p:sldId id="513" r:id="rId41"/>
    <p:sldId id="514" r:id="rId4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6" autoAdjust="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157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-195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ADD91C6-B88E-4295-9F05-635005E5974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1T08:17:36.90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1T08:17:33.45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1T08:17:45.0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1T08:18:34.237"/>
    </inkml:context>
    <inkml:brush xml:id="br0">
      <inkml:brushProperty name="width" value="0.05" units="cm"/>
      <inkml:brushProperty name="height" value="0.05" units="cm"/>
      <inkml:brushProperty name="color" value="#148AE2"/>
    </inkml:brush>
  </inkml:definitions>
  <inkml:trace contextRef="#ctx0" brushRef="#br0">0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1T08:18:48.135"/>
    </inkml:context>
    <inkml:brush xml:id="br0">
      <inkml:brushProperty name="width" value="0.05" units="cm"/>
      <inkml:brushProperty name="height" value="0.05" units="cm"/>
      <inkml:brushProperty name="color" value="#148AE2"/>
    </inkml:brush>
  </inkml:definitions>
  <inkml:trace contextRef="#ctx0" brushRef="#br0">195 195 24575,'24'-25'0,"66"-66"0,-90 91 0,-29 32 0,27-29 0,-1 1 0,1-1 0,-1 0 0,1 1 0,0-1 0,0 1 0,1 0 0,-1-1 0,1 1 0,0 0 0,-1 6 0,2-10 0,0 1 0,0-1 0,0 1 0,0-1 0,0 0 0,0 1 0,0-1 0,0 0 0,0 1 0,0-1 0,0 0 0,0 1 0,0-1 0,1 0 0,-1 1 0,0-1 0,0 0 0,0 0 0,1 1 0,-1-1 0,0 0 0,0 0 0,1 1 0,-1-1 0,0 0 0,1 0 0,-1 0 0,0 0 0,1 1 0,-1-1 0,0 0 0,1 0 0,-1 0 0,1 0 0,13-2 0,-2 1 0,-12 3 0,-1 1 0,0 0 0,1-1 0,-1 0 0,0 1 0,-1-1 0,1 0 0,0 1 0,-1-1 0,-2 3 0,3-3 0,-34 57 0,52-77 0,-14 15 0,0 0 0,0 0 0,-1 0 0,1 0 0,0-1 0,-1 1 0,0-1 0,0 0 0,0 1 0,0-1 0,-1 0 0,3-8 0,-4 2 0,3-19 0,-3 29 0,0-1 0,0 1 0,0-1 0,0 1 0,0-1 0,0 1 0,0-1 0,0 1 0,1 0 0,-1-1 0,0 1 0,0-1 0,0 1 0,1-1 0,-1 1 0,0 0 0,0-1 0,1 1 0,-1-1 0,0 1 0,1 0 0,-1-1 0,0 1 0,1 0 0,-1-1 0,1 1 0,-1 0 0,1 0 0,-1 0 0,0-1 0,1 1 0,-1 0 0,1 0 0,-1 0 0,1 0 0,-1 0 0,1 0 0,0 0 0,0 0 0,0 1 0,-1 0 0,1-1 0,0 1 0,0 0 0,0 0 0,-1-1 0,1 1 0,-1 0 0,1 0 0,-1 0 0,1 0 0,-1 0 0,1 0 0,-1 0 0,0 0 0,1 0 0,-1 0 0,0 0 0,0 0 0,0 0 0,0 0 0,0 2 0,0 30 0,-1-24 0,1 2 0,0-19 0,-3-52 0,3 58 0,-1 0 0,0 0 0,1 0 0,0 0 0,-1 0 0,1 0 0,0 0 0,0 0 0,0 0 0,0-1 0,0 1 0,1 0 0,-1 0 0,1 0 0,-1 0 0,1 0 0,0 0 0,0 0 0,0 0 0,0 1 0,0-1 0,0 0 0,0 0 0,1 1 0,-1-1 0,0 1 0,1-1 0,0 1 0,-1 0 0,1-1 0,2 0 0,-2 1 0,-1-1 0,1 1 0,-1-1 0,1 1 0,-1-1 0,1 1 0,-1-1 0,0 0 0,0 1 0,0-1 0,0 0 0,0 0 0,0 0 0,-1 0 0,2-4 0,3-31 0,-5 37 0,1 0 0,-1-1 0,0 1 0,0-1 0,0 1 0,0-1 0,0 1 0,0-1 0,0 1 0,0 0 0,0-1 0,0 1 0,0-1 0,0 1 0,0-1 0,0 1 0,-1 0 0,1-1 0,0 1 0,0-1 0,0 1 0,-1 0 0,1-1 0,0 1 0,-1-1 0,1 1 0,0 0 0,0 0 0,-1-1 0,1 1 0,-1 0 0,1-1 0,0 1 0,-1 0 0,1 0 0,-1 0 0,1 0 0,0-1 0,-1 1 0,1 0 0,-1 0 0,1 0 0,-1 0 0,1 0 0,-1 0 0,1 0 0,0 0 0,-1 0 0,1 0 0,-1 0 0,1 1 0,-1-1 0,1 0 0,0 0 0,-1 0 0,1 0 0,-1 1 0,1-1 0,0 0 0,-1 0 0,1 1 0,0-1 0,-1 1 0,-2 1 0,1 0 0,-1 0 0,1 0 0,0 0 0,-1 1 0,1-1 0,-2 5 0,-14 35 0,15-32 0,0 0 0,-1-1 0,-1 0 0,0 0 0,-6 9 0,10-17 0,-1 0 0,0 0 0,0 0 0,0 0 0,0 0 0,0-1 0,0 1 0,0-1 0,0 1 0,0-1 0,0 0 0,0 0 0,0 0 0,0 0 0,-3 0 0,-33-5 0,15 1 0,-30-1 0,28 3 0,7-4 0,7 4 0,11 3 0,-1-1 0,0 1 0,1 0 0,-1 0 0,1-1 0,-1 1 0,1 0 0,-1 0 0,1 0 0,0 0 0,-1 0 0,1-1 0,0 1 0,0 0 0,0 0 0,0 2 0,0-2 0,-1 0 0,1 0 0,0 0 0,0 0 0,0 0 0,0 0 0,-1 0 0,1 0 0,0 0 0,-1-1 0,1 1 0,-1 0 0,1 0 0,-1 0 0,0 0 0,1 0 0,-1-1 0,0 1 0,1 0 0,-1-1 0,0 1 0,0 0 0,0-1 0,1 1 0,-1-1 0,0 0 0,0 1 0,0-1 0,0 1 0,0-1 0,0 0 0,0 0 0,0 0 0,0 0 0,0 0 0,0 0 0,0 0 0,0 0 0,-2 0 0,1-1 0,0 0 0,-1 0 0,1 0 0,0 0 0,0 0 0,0 0 0,0 0 0,0-1 0,1 1 0,-1-1 0,0 0 0,1 1 0,-1-1 0,1 0 0,-1 0 0,1 0 0,-1-2 0,2 3 0,0 1 0,0 0 0,0 0 0,0 0 0,0 0 0,-1 0 0,1 0 0,0 0 0,0 0 0,0 0 0,0 0 0,0 0 0,0 0 0,0-1 0,0 1 0,0 0 0,0 0 0,0 0 0,0 0 0,0 0 0,0 0 0,0 0 0,0 0 0,1 0 0,-1 0 0,0 0 0,0 0 0,0-1 0,0 1 0,0 0 0,0 0 0,0 0 0,0 0 0,0 0 0,0 0 0,0 0 0,0 0 0,0 0 0,0 0 0,0 0 0,0 0 0,1 0 0,-1 0 0,0 0 0,0 0 0,0 0 0,0 0 0,0 0 0,0 0 0,0 0 0,0 0 0,0 0 0,0 0 0,0 0 0,1 0 0,-1 0 0,0 0 0,0 0 0,0 0 0,9 2 0,7 4 0,-5 4 0,0 0 0,0 0 0,9 13 0,-13-16 0,-7-6 0,0-1 0,0 0 0,0 0 0,0 0 0,0 0 0,0 1 0,0-1 0,1 0 0,-1 0 0,0 0 0,0 0 0,0 0 0,0 0 0,0 1 0,0-1 0,1 0 0,-1 0 0,0 0 0,0 0 0,0 0 0,0 0 0,1 0 0,-1 0 0,0 0 0,0 0 0,0 0 0,1 0 0,-1 0 0,0 0 0,0 0 0,0 0 0,0 0 0,1 0 0,-1 0 0,0 0 0,0 0 0,0 0 0,0 0 0,1 0 0,-1 0 0,0 0 0,0 0 0,0-1 0,0 1 0,1 0 0,-1 0 0,0 0 0,0 0 0,0 0 0,0 0 0,0-1 0,0 1 0,0 0 0,0 0 0,1 0 0,-1 0 0,0-1 0,0 1 0,0 0 0,0 0 0,0 0 0,0 0 0,0-1 0,0 1 0,3-20 0,-4 19 0,1 0 0,0 0 0,0-1 0,0 1 0,1 0 0,-1 0 0,0 0 0,0-1 0,1 1 0,-1 0 0,0 0 0,1 0 0,0 0 0,0-2 0,2 3 0,-1 0 0,0 1 0,0-1 0,1 1 0,-1 0 0,0 0 0,0 0 0,0 0 0,0 0 0,0 0 0,0 1 0,0-1 0,0 1 0,0-1 0,-1 1 0,1 0 0,-1-1 0,1 1 0,-1 0 0,2 3 0,-3-4 0,-1-1 0,0 1 0,1 0 0,-1-1 0,0 1 0,0-1 0,1 1 0,-1-1 0,0 0 0,0 1 0,0-1 0,1 0 0,-1 1 0,0-1 0,0 0 0,0 0 0,0 0 0,0 0 0,0 0 0,0 0 0,1 0 0,-3 0 0,-4-1 0,20 1 0,21-3 0,-16 1 0,-17 2 0,-8 2 0,5-2 0,1 0 0,-1 1 0,0-1 0,0 1 0,0 0 0,0 0 0,0-1 0,0 1 0,1 0 0,-1 0 0,0 1 0,-2 1 0,4-3 0,0 0 0,0 1 0,0-1 0,0 0 0,-1 0 0,1 1 0,0-1 0,0 0 0,0 0 0,0 1 0,0-1 0,0 0 0,0 1 0,0-1 0,0 0 0,0 0 0,0 1 0,0-1 0,0 0 0,0 0 0,0 1 0,0-1 0,0 0 0,0 1 0,0-1 0,0 0 0,0 0 0,1 1 0,-1-1 0,0 0 0,0 1 0,16 7 0,-11-7 0,0 0 0,0 1 0,0 0 0,0 0 0,0 0 0,-1 1 0,1-1 0,-1 1 0,0 0 0,1 1 0,-1-1 0,-1 1 0,7 6 0,-10-9 0,1 0 0,0 0 0,0 0 0,-1-1 0,1 1 0,0 0 0,0-1 0,0 1 0,0 0 0,0-1 0,0 1 0,0-1 0,0 0 0,0 1 0,0-1 0,1 0 0,-1 0 0,0 1 0,0-1 0,0 0 0,0 0 0,0 0 0,0 0 0,1-1 0,-1 1 0,0 0 0,0 0 0,0-1 0,0 1 0,0 0 0,0-1 0,0 1 0,0-1 0,0 0 0,0 1 0,0-1 0,0 0 0,0 1 0,-1-1 0,1 0 0,0 0 0,0-1 0,-1 4-85,0 0 0,0 0-1,0 1 1,0-1 0,1 0-1,-1 0 1,1 0 0,-1 0-1,1 0 1,-1 0 0,1 0-1,0 0 1,0 0 0,0 0-1,2 2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1T08:18:54.190"/>
    </inkml:context>
    <inkml:brush xml:id="br0">
      <inkml:brushProperty name="width" value="0.05" units="cm"/>
      <inkml:brushProperty name="height" value="0.05" units="cm"/>
      <inkml:brushProperty name="color" value="#148AE2"/>
    </inkml:brush>
  </inkml:definitions>
  <inkml:trace contextRef="#ctx0" brushRef="#br0">1 1 24575,'3'3'0,"5"5"0,0 1 0,0 0 0,-1 0 0,0 0 0,-1 1 0,8 15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1T08:17:32.4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234 134 24575,'-3'-14'0,"-10"24"0,-38 31 0,51-39 0,6-5 0,10-7 0,43-64 0,-13 13 0,-42 56 0,-11 13 0,-14 14 0,15-12 0,4-9 0,1 0 0,0 1 0,0-1 0,0 1 0,0-1 0,0 1 0,0-1 0,0 1 0,0 0 0,1 0 0,-1-1 0,1 1 0,-1 0 0,1 0 0,0 2 0,2-13 0,2 9 0,-3 1 0,0 0 0,0 0 0,-1 1 0,1-1 0,-1 0 0,1 0 0,0 0 0,-1 1 0,0-1 0,1 0 0,-1 0 0,0 1 0,0 1 0,1 2 0,-2 0 0,1 0 0,-1 0 0,1 0 0,-1 0 0,-1 0 0,-2 9 0,-1-2 0,3-11 0,-3 3 0,5-17 0,7-57 0,-6 53 0,-1 11 0,0 1 0,0 0 0,0-1 0,1 1 0,0 0 0,0 0 0,0-1 0,4-8 0,-5 14 0,1 0 0,-1-1 0,0 1 0,0 0 0,0-1 0,0 1 0,0 0 0,1-1 0,-1 1 0,0 0 0,0-1 0,1 1 0,-1 0 0,0 0 0,0 0 0,1-1 0,-1 1 0,0 0 0,1 0 0,-1 0 0,0-1 0,1 1 0,-1 0 0,0 0 0,1 0 0,-1 0 0,0 0 0,1 0 0,-1 0 0,0 0 0,1 0 0,-1 0 0,1 0 0,-1 0 0,0 1 0,0 0 0,0-1 0,0 1 0,0-1 0,0 1 0,0-1 0,0 1 0,0-1 0,-1 1 0,1-1 0,0 1 0,0-1 0,0 1 0,-1-1 0,1 1 0,0-1 0,-1 1 0,1-1 0,0 0 0,-1 1 0,1-1 0,-1 1 0,0-1 0,-27 34 0,24-28 0,-1 1 0,-1-1 0,1 0 0,-1 0 0,0-1 0,0 0 0,-8 5 0,1-1 0,10-7 0,0 0 0,0 0 0,0 0 0,0 0 0,0-1 0,-1 0 0,-4 2 0,-11 5 0,16-7 0,0 1 0,1-1 0,-1 0 0,0 0 0,0 0 0,0 0 0,-3 0 0,4-1 0,0 0 0,1 1 0,-1-1 0,0 0 0,1 0 0,-1 0 0,0-1 0,1 1 0,-1 0 0,0-1 0,1 1 0,-1-1 0,1 1 0,-1-1 0,0 0 0,1 0 0,0 0 0,-1 0 0,1 0 0,0 0 0,-1 0 0,1 0 0,0 0 0,0-1 0,0 1 0,0 0 0,0-1 0,0 1 0,0-1 0,0 1 0,0-4 0,0 4 0,0 0 0,0 0 0,0-1 0,0 1 0,0 0 0,0 0 0,0 0 0,0 0 0,-1 0 0,1 1 0,-3-2 0,3 1 0,0 0 0,0 1 0,0-1 0,0 0 0,0 0 0,0 1 0,0-1 0,0 0 0,0 0 0,0 0 0,0 0 0,0 0 0,1 0 0,-1-1 0,1 1 0,-2-1 0,2 1 0,0 1 0,0-1 0,0 1 0,0 0 0,0-1 0,0 1 0,0-1 0,0 1 0,-1 0 0,1-1 0,0 1 0,0 0 0,-1-1 0,1 1 0,0 0 0,0-1 0,-1 1 0,1 0 0,0 0 0,-1-1 0,1 1 0,0 0 0,-1 0 0,1 0 0,0-1 0,-1 1 0,1 0 0,0 0 0,-1 0 0,1 0 0,-1 0 0,1 0 0,0 0 0,-1 0 0,1 0 0,-1 0 0,1 0 0,0 0 0,-1 0 0,1 0 0,-1 0 0,1 0 0,0 0 0,-1 0 0,1 1 0,0-1 0,-1 0 0,1 0 0,-1 1 0,0 0 0,1-1 0,0 1 0,-1-1 0,1 1 0,-1 0 0,1-1 0,0 1 0,-1 0 0,1 0 0,0-1 0,0 1 0,0 0 0,-1 0 0,1-1 0,0 1 0,0 0 0,0 0 0,0-1 0,0 1 0,1 0 0,-1 0 0,0-1 0,0 1 0,0 0 0,1 0 0,-1-1 0,1 2 0,1 3 0,1 0 0,1-1 0,-1 1 0,1-1 0,0 1 0,0-1 0,0 0 0,0-1 0,0 1 0,1-1 0,0 0 0,0 0 0,6 3 0,8 5 0,-13-7 0,1 0 0,-1 0 0,1-1 0,0 0 0,0 0 0,1-1 0,7 2 0,-11-3 0,-1-1 0,0 0 0,0 0 0,0 0 0,0 0 0,0 0 0,0-1 0,0 1 0,0-1 0,0 0 0,0 0 0,0 0 0,0 0 0,0-1 0,-1 1 0,1-1 0,0 0 0,-1 1 0,1-1 0,1-3 0,0 2-1365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1T08:17:33.45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1T08:17:45.0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1T08:18:34.237"/>
    </inkml:context>
    <inkml:brush xml:id="br0">
      <inkml:brushProperty name="width" value="0.05" units="cm"/>
      <inkml:brushProperty name="height" value="0.05" units="cm"/>
      <inkml:brushProperty name="color" value="#148AE2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1T08:18:48.135"/>
    </inkml:context>
    <inkml:brush xml:id="br0">
      <inkml:brushProperty name="width" value="0.05" units="cm"/>
      <inkml:brushProperty name="height" value="0.05" units="cm"/>
      <inkml:brushProperty name="color" value="#148AE2"/>
    </inkml:brush>
  </inkml:definitions>
  <inkml:trace contextRef="#ctx0" brushRef="#br0">195 195 24575,'24'-25'0,"66"-66"0,-90 91 0,-29 32 0,27-29 0,-1 1 0,1-1 0,-1 0 0,1 1 0,0-1 0,0 1 0,1 0 0,-1-1 0,1 1 0,0 0 0,-1 6 0,2-10 0,0 1 0,0-1 0,0 1 0,0-1 0,0 0 0,0 1 0,0-1 0,0 0 0,0 1 0,0-1 0,0 0 0,0 1 0,0-1 0,1 0 0,-1 1 0,0-1 0,0 0 0,0 0 0,1 1 0,-1-1 0,0 0 0,0 0 0,1 1 0,-1-1 0,0 0 0,1 0 0,-1 0 0,0 0 0,1 1 0,-1-1 0,0 0 0,1 0 0,-1 0 0,1 0 0,13-2 0,-2 1 0,-12 3 0,-1 1 0,0 0 0,1-1 0,-1 0 0,0 1 0,-1-1 0,1 0 0,0 1 0,-1-1 0,-2 3 0,3-3 0,-34 57 0,52-77 0,-14 15 0,0 0 0,0 0 0,-1 0 0,1 0 0,0-1 0,-1 1 0,0-1 0,0 0 0,0 1 0,0-1 0,-1 0 0,3-8 0,-4 2 0,3-19 0,-3 29 0,0-1 0,0 1 0,0-1 0,0 1 0,0-1 0,0 1 0,0-1 0,0 1 0,1 0 0,-1-1 0,0 1 0,0-1 0,0 1 0,1-1 0,-1 1 0,0 0 0,0-1 0,1 1 0,-1-1 0,0 1 0,1 0 0,-1-1 0,0 1 0,1 0 0,-1-1 0,1 1 0,-1 0 0,1 0 0,-1 0 0,0-1 0,1 1 0,-1 0 0,1 0 0,-1 0 0,1 0 0,-1 0 0,1 0 0,0 0 0,0 0 0,0 1 0,-1 0 0,1-1 0,0 1 0,0 0 0,0 0 0,-1-1 0,1 1 0,-1 0 0,1 0 0,-1 0 0,1 0 0,-1 0 0,1 0 0,-1 0 0,0 0 0,1 0 0,-1 0 0,0 0 0,0 0 0,0 0 0,0 0 0,0 2 0,0 30 0,-1-24 0,1 2 0,0-19 0,-3-52 0,3 58 0,-1 0 0,0 0 0,1 0 0,0 0 0,-1 0 0,1 0 0,0 0 0,0 0 0,0 0 0,0-1 0,0 1 0,1 0 0,-1 0 0,1 0 0,-1 0 0,1 0 0,0 0 0,0 0 0,0 0 0,0 1 0,0-1 0,0 0 0,0 0 0,1 1 0,-1-1 0,0 1 0,1-1 0,0 1 0,-1 0 0,1-1 0,2 0 0,-2 1 0,-1-1 0,1 1 0,-1-1 0,1 1 0,-1-1 0,1 1 0,-1-1 0,0 0 0,0 1 0,0-1 0,0 0 0,0 0 0,0 0 0,-1 0 0,2-4 0,3-31 0,-5 37 0,1 0 0,-1-1 0,0 1 0,0-1 0,0 1 0,0-1 0,0 1 0,0-1 0,0 1 0,0 0 0,0-1 0,0 1 0,0-1 0,0 1 0,0-1 0,0 1 0,-1 0 0,1-1 0,0 1 0,0-1 0,0 1 0,-1 0 0,1-1 0,0 1 0,-1-1 0,1 1 0,0 0 0,0 0 0,-1-1 0,1 1 0,-1 0 0,1-1 0,0 1 0,-1 0 0,1 0 0,-1 0 0,1 0 0,0-1 0,-1 1 0,1 0 0,-1 0 0,1 0 0,-1 0 0,1 0 0,-1 0 0,1 0 0,0 0 0,-1 0 0,1 0 0,-1 0 0,1 1 0,-1-1 0,1 0 0,0 0 0,-1 0 0,1 0 0,-1 1 0,1-1 0,0 0 0,-1 0 0,1 1 0,0-1 0,-1 1 0,-2 1 0,1 0 0,-1 0 0,1 0 0,0 0 0,-1 1 0,1-1 0,-2 5 0,-14 35 0,15-32 0,0 0 0,-1-1 0,-1 0 0,0 0 0,-6 9 0,10-17 0,-1 0 0,0 0 0,0 0 0,0 0 0,0 0 0,0-1 0,0 1 0,0-1 0,0 1 0,0-1 0,0 0 0,0 0 0,0 0 0,0 0 0,-3 0 0,-33-5 0,15 1 0,-30-1 0,28 3 0,7-4 0,7 4 0,11 3 0,-1-1 0,0 1 0,1 0 0,-1 0 0,1-1 0,-1 1 0,1 0 0,-1 0 0,1 0 0,0 0 0,-1 0 0,1-1 0,0 1 0,0 0 0,0 0 0,0 2 0,0-2 0,-1 0 0,1 0 0,0 0 0,0 0 0,0 0 0,0 0 0,-1 0 0,1 0 0,0 0 0,-1-1 0,1 1 0,-1 0 0,1 0 0,-1 0 0,0 0 0,1 0 0,-1-1 0,0 1 0,1 0 0,-1-1 0,0 1 0,0 0 0,0-1 0,1 1 0,-1-1 0,0 0 0,0 1 0,0-1 0,0 1 0,0-1 0,0 0 0,0 0 0,0 0 0,0 0 0,0 0 0,0 0 0,0 0 0,0 0 0,-2 0 0,1-1 0,0 0 0,-1 0 0,1 0 0,0 0 0,0 0 0,0 0 0,0 0 0,0-1 0,1 1 0,-1-1 0,0 0 0,1 1 0,-1-1 0,1 0 0,-1 0 0,1 0 0,-1-2 0,2 3 0,0 1 0,0 0 0,0 0 0,0 0 0,0 0 0,-1 0 0,1 0 0,0 0 0,0 0 0,0 0 0,0 0 0,0 0 0,0 0 0,0-1 0,0 1 0,0 0 0,0 0 0,0 0 0,0 0 0,0 0 0,0 0 0,0 0 0,0 0 0,1 0 0,-1 0 0,0 0 0,0 0 0,0-1 0,0 1 0,0 0 0,0 0 0,0 0 0,0 0 0,0 0 0,0 0 0,0 0 0,0 0 0,0 0 0,0 0 0,0 0 0,0 0 0,1 0 0,-1 0 0,0 0 0,0 0 0,0 0 0,0 0 0,0 0 0,0 0 0,0 0 0,0 0 0,0 0 0,0 0 0,0 0 0,1 0 0,-1 0 0,0 0 0,0 0 0,0 0 0,9 2 0,7 4 0,-5 4 0,0 0 0,0 0 0,9 13 0,-13-16 0,-7-6 0,0-1 0,0 0 0,0 0 0,0 0 0,0 0 0,0 1 0,0-1 0,1 0 0,-1 0 0,0 0 0,0 0 0,0 0 0,0 0 0,0 1 0,0-1 0,1 0 0,-1 0 0,0 0 0,0 0 0,0 0 0,0 0 0,1 0 0,-1 0 0,0 0 0,0 0 0,0 0 0,1 0 0,-1 0 0,0 0 0,0 0 0,0 0 0,0 0 0,1 0 0,-1 0 0,0 0 0,0 0 0,0 0 0,0 0 0,1 0 0,-1 0 0,0 0 0,0 0 0,0-1 0,0 1 0,1 0 0,-1 0 0,0 0 0,0 0 0,0 0 0,0 0 0,0-1 0,0 1 0,0 0 0,0 0 0,1 0 0,-1 0 0,0-1 0,0 1 0,0 0 0,0 0 0,0 0 0,0 0 0,0-1 0,0 1 0,3-20 0,-4 19 0,1 0 0,0 0 0,0-1 0,0 1 0,1 0 0,-1 0 0,0 0 0,0-1 0,1 1 0,-1 0 0,0 0 0,1 0 0,0 0 0,0-2 0,2 3 0,-1 0 0,0 1 0,0-1 0,1 1 0,-1 0 0,0 0 0,0 0 0,0 0 0,0 0 0,0 0 0,0 1 0,0-1 0,0 1 0,0-1 0,-1 1 0,1 0 0,-1-1 0,1 1 0,-1 0 0,2 3 0,-3-4 0,-1-1 0,0 1 0,1 0 0,-1-1 0,0 1 0,0-1 0,1 1 0,-1-1 0,0 0 0,0 1 0,0-1 0,1 0 0,-1 1 0,0-1 0,0 0 0,0 0 0,0 0 0,0 0 0,0 0 0,0 0 0,1 0 0,-3 0 0,-4-1 0,20 1 0,21-3 0,-16 1 0,-17 2 0,-8 2 0,5-2 0,1 0 0,-1 1 0,0-1 0,0 1 0,0 0 0,0 0 0,0-1 0,0 1 0,1 0 0,-1 0 0,0 1 0,-2 1 0,4-3 0,0 0 0,0 1 0,0-1 0,0 0 0,-1 0 0,1 1 0,0-1 0,0 0 0,0 0 0,0 1 0,0-1 0,0 0 0,0 1 0,0-1 0,0 0 0,0 0 0,0 1 0,0-1 0,0 0 0,0 0 0,0 1 0,0-1 0,0 0 0,0 1 0,0-1 0,0 0 0,0 0 0,1 1 0,-1-1 0,0 0 0,0 1 0,16 7 0,-11-7 0,0 0 0,0 1 0,0 0 0,0 0 0,0 0 0,-1 1 0,1-1 0,-1 1 0,0 0 0,1 1 0,-1-1 0,-1 1 0,7 6 0,-10-9 0,1 0 0,0 0 0,0 0 0,-1-1 0,1 1 0,0 0 0,0-1 0,0 1 0,0 0 0,0-1 0,0 1 0,0-1 0,0 0 0,0 1 0,0-1 0,1 0 0,-1 0 0,0 1 0,0-1 0,0 0 0,0 0 0,0 0 0,0 0 0,1-1 0,-1 1 0,0 0 0,0 0 0,0-1 0,0 1 0,0 0 0,0-1 0,0 1 0,0-1 0,0 0 0,0 1 0,0-1 0,0 0 0,0 1 0,-1-1 0,1 0 0,0 0 0,0-1 0,-1 4-85,0 0 0,0 0-1,0 1 1,0-1 0,1 0-1,-1 0 1,1 0 0,-1 0-1,1 0 1,-1 0 0,1 0-1,0 0 1,0 0 0,0 0-1,2 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1T08:18:54.190"/>
    </inkml:context>
    <inkml:brush xml:id="br0">
      <inkml:brushProperty name="width" value="0.05" units="cm"/>
      <inkml:brushProperty name="height" value="0.05" units="cm"/>
      <inkml:brushProperty name="color" value="#148AE2"/>
    </inkml:brush>
  </inkml:definitions>
  <inkml:trace contextRef="#ctx0" brushRef="#br0">1 1 24575,'3'3'0,"5"5"0,0 1 0,0 0 0,-1 0 0,0 0 0,-1 1 0,8 15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1T08:17:36.90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1T08:17:32.4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234 134 24575,'-3'-14'0,"-10"24"0,-38 31 0,51-39 0,6-5 0,10-7 0,43-64 0,-13 13 0,-42 56 0,-11 13 0,-14 14 0,15-12 0,4-9 0,1 0 0,0 1 0,0-1 0,0 1 0,0-1 0,0 1 0,0-1 0,0 1 0,0 0 0,1 0 0,-1-1 0,1 1 0,-1 0 0,1 0 0,0 2 0,2-13 0,2 9 0,-3 1 0,0 0 0,0 0 0,-1 1 0,1-1 0,-1 0 0,1 0 0,0 0 0,-1 1 0,0-1 0,1 0 0,-1 0 0,0 1 0,0 1 0,1 2 0,-2 0 0,1 0 0,-1 0 0,1 0 0,-1 0 0,-1 0 0,-2 9 0,-1-2 0,3-11 0,-3 3 0,5-17 0,7-57 0,-6 53 0,-1 11 0,0 1 0,0 0 0,0-1 0,1 1 0,0 0 0,0 0 0,0-1 0,4-8 0,-5 14 0,1 0 0,-1-1 0,0 1 0,0 0 0,0-1 0,0 1 0,0 0 0,1-1 0,-1 1 0,0 0 0,0-1 0,1 1 0,-1 0 0,0 0 0,0 0 0,1-1 0,-1 1 0,0 0 0,1 0 0,-1 0 0,0-1 0,1 1 0,-1 0 0,0 0 0,1 0 0,-1 0 0,0 0 0,1 0 0,-1 0 0,0 0 0,1 0 0,-1 0 0,1 0 0,-1 0 0,0 1 0,0 0 0,0-1 0,0 1 0,0-1 0,0 1 0,0-1 0,0 1 0,0-1 0,-1 1 0,1-1 0,0 1 0,0-1 0,0 1 0,-1-1 0,1 1 0,0-1 0,-1 1 0,1-1 0,0 0 0,-1 1 0,1-1 0,-1 1 0,0-1 0,-27 34 0,24-28 0,-1 1 0,-1-1 0,1 0 0,-1 0 0,0-1 0,0 0 0,-8 5 0,1-1 0,10-7 0,0 0 0,0 0 0,0 0 0,0 0 0,0-1 0,-1 0 0,-4 2 0,-11 5 0,16-7 0,0 1 0,1-1 0,-1 0 0,0 0 0,0 0 0,0 0 0,-3 0 0,4-1 0,0 0 0,1 1 0,-1-1 0,0 0 0,1 0 0,-1 0 0,0-1 0,1 1 0,-1 0 0,0-1 0,1 1 0,-1-1 0,1 1 0,-1-1 0,0 0 0,1 0 0,0 0 0,-1 0 0,1 0 0,0 0 0,-1 0 0,1 0 0,0 0 0,0-1 0,0 1 0,0 0 0,0-1 0,0 1 0,0-1 0,0 1 0,0-4 0,0 4 0,0 0 0,0 0 0,0-1 0,0 1 0,0 0 0,0 0 0,0 0 0,0 0 0,-1 0 0,1 1 0,-3-2 0,3 1 0,0 0 0,0 1 0,0-1 0,0 0 0,0 0 0,0 1 0,0-1 0,0 0 0,0 0 0,0 0 0,0 0 0,0 0 0,1 0 0,-1-1 0,1 1 0,-2-1 0,2 1 0,0 1 0,0-1 0,0 1 0,0 0 0,0-1 0,0 1 0,0-1 0,0 1 0,-1 0 0,1-1 0,0 1 0,0 0 0,-1-1 0,1 1 0,0 0 0,0-1 0,-1 1 0,1 0 0,0 0 0,-1-1 0,1 1 0,0 0 0,-1 0 0,1 0 0,0-1 0,-1 1 0,1 0 0,0 0 0,-1 0 0,1 0 0,-1 0 0,1 0 0,0 0 0,-1 0 0,1 0 0,-1 0 0,1 0 0,0 0 0,-1 0 0,1 0 0,-1 0 0,1 0 0,0 0 0,-1 0 0,1 1 0,0-1 0,-1 0 0,1 0 0,-1 1 0,0 0 0,1-1 0,0 1 0,-1-1 0,1 1 0,-1 0 0,1-1 0,0 1 0,-1 0 0,1 0 0,0-1 0,0 1 0,0 0 0,-1 0 0,1-1 0,0 1 0,0 0 0,0 0 0,0-1 0,0 1 0,1 0 0,-1 0 0,0-1 0,0 1 0,0 0 0,1 0 0,-1-1 0,1 2 0,1 3 0,1 0 0,1-1 0,-1 1 0,1-1 0,0 1 0,0-1 0,0 0 0,0-1 0,0 1 0,1-1 0,0 0 0,0 0 0,6 3 0,8 5 0,-13-7 0,1 0 0,-1 0 0,1-1 0,0 0 0,0 0 0,1-1 0,7 2 0,-11-3 0,-1-1 0,0 0 0,0 0 0,0 0 0,0 0 0,0 0 0,0-1 0,0 1 0,0-1 0,0 0 0,0 0 0,0 0 0,0 0 0,0-1 0,-1 1 0,1-1 0,0 0 0,-1 1 0,1-1 0,1-3 0,0 2-1365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CF34F02-86B2-4E6C-B44C-9ECB54B48B5D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172200"/>
            <a:ext cx="7700962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600" b="1"/>
            </a:lvl1pPr>
          </a:lstStyle>
          <a:p>
            <a:endParaRPr lang="de-DE" altLang="de-DE" dirty="0"/>
          </a:p>
        </p:txBody>
      </p:sp>
      <p:pic>
        <p:nvPicPr>
          <p:cNvPr id="4108" name="Picture 12" descr="xEKUT_WortBildMarke_W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358775"/>
            <a:ext cx="2806700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719138" y="1258888"/>
            <a:ext cx="7705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9138" y="5194300"/>
            <a:ext cx="7700962" cy="803275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de-DE" altLang="de-DE" noProof="0"/>
              <a:t>Formatvorlage des Untertitelmasters durch Klicken bearbeiten</a:t>
            </a:r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ctrTitle" sz="quarter"/>
          </p:nvPr>
        </p:nvSpPr>
        <p:spPr>
          <a:xfrm>
            <a:off x="719138" y="4672013"/>
            <a:ext cx="7700962" cy="42703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altLang="de-DE" noProof="0"/>
              <a:t>Titelmasterformat durch Klicken bearbeiten</a:t>
            </a:r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14775" y="927100"/>
            <a:ext cx="4505325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de-DE" altLang="de-DE"/>
              <a:t>Regula Forster</a:t>
            </a:r>
          </a:p>
        </p:txBody>
      </p:sp>
      <p:pic>
        <p:nvPicPr>
          <p:cNvPr id="4142" name="Picture 46" descr="6phil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371475"/>
            <a:ext cx="1916112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462700-A3CF-B7D2-59DC-C371111901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altLang="de-DE" dirty="0"/>
              <a:t>Regula Forster	</a:t>
            </a:r>
            <a:fld id="{AC4E8C52-C9A0-4D26-A17B-F7802D8A7D84}" type="slidenum">
              <a:rPr lang="de-DE" altLang="de-DE" smtClean="0"/>
              <a:pPr algn="r"/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7248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1076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19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719138" y="809625"/>
            <a:ext cx="7705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1292225"/>
            <a:ext cx="770096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719138" y="6315075"/>
            <a:ext cx="77057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9138" y="6519863"/>
            <a:ext cx="77057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7702550" algn="r"/>
              </a:tabLst>
              <a:defRPr sz="1000"/>
            </a:lvl1pPr>
          </a:lstStyle>
          <a:p>
            <a:r>
              <a:rPr lang="de-DE" altLang="de-DE" dirty="0"/>
              <a:t>Regula Forster 	</a:t>
            </a:r>
            <a:fld id="{AC4E8C52-C9A0-4D26-A17B-F7802D8A7D84}" type="slidenum">
              <a:rPr lang="de-DE" altLang="de-DE" smtClean="0"/>
              <a:pPr/>
              <a:t>‹Nr.›</a:t>
            </a:fld>
            <a:endParaRPr lang="en-GB" dirty="0"/>
          </a:p>
        </p:txBody>
      </p:sp>
      <p:pic>
        <p:nvPicPr>
          <p:cNvPr id="3094" name="Picture 22" descr="xEKUT_WortBildMarke_W_RG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79388"/>
            <a:ext cx="176371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773238"/>
            <a:ext cx="77057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6" r:id="rId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9pPr>
    </p:titleStyle>
    <p:bodyStyle>
      <a:lvl1pPr marL="180975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SzPct val="8000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17462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18573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6224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7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4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customXml" Target="../ink/ink6.xml"/><Relationship Id="rId5" Type="http://schemas.openxmlformats.org/officeDocument/2006/relationships/customXml" Target="../ink/ink2.xml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customXml" Target="../ink/ink5.xml"/><Relationship Id="rId1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customXml" Target="../ink/ink14.xml"/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12" Type="http://schemas.openxmlformats.org/officeDocument/2006/relationships/image" Target="../media/image24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customXml" Target="../ink/ink13.xml"/><Relationship Id="rId5" Type="http://schemas.openxmlformats.org/officeDocument/2006/relationships/customXml" Target="../ink/ink9.xml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customXml" Target="../ink/ink12.xml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831283" y="1551953"/>
            <a:ext cx="2728255" cy="3447098"/>
          </a:xfrm>
        </p:spPr>
        <p:txBody>
          <a:bodyPr/>
          <a:lstStyle/>
          <a:p>
            <a:r>
              <a:rPr lang="de-DE" noProof="0" dirty="0"/>
              <a:t>Vom Stein der Weisen und altem Heilwissen – Alchemie und Medizin in arabischen Handschriften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19138" y="5637540"/>
            <a:ext cx="842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/>
              <a:t>Ayman Atat und Regula Forster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8ACDA7C-6006-D651-58C9-A0D7D14938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07" y="1302589"/>
            <a:ext cx="4139155" cy="54260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53AA2-C71E-F72C-C801-4796CF184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DD0AF-B926-7095-7D00-BA559FEA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9026DE-B502-C976-E5C5-7B72D24B08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10</a:t>
            </a:fld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7261D8-5798-42BE-2C82-451CCF859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noProof="0" dirty="0" err="1"/>
              <a:t>fol</a:t>
            </a:r>
            <a:r>
              <a:rPr lang="de-DE" noProof="0" dirty="0"/>
              <a:t>. 1v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BDC6CAB-6BF0-3A19-9279-3B986698A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857" y="779559"/>
            <a:ext cx="4155006" cy="544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62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21797-5029-C9EE-3DFA-ACA9851C9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73CF98-CCB7-34EA-E39C-A7C7F6CF8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405ACE-8C2C-8F27-EED3-672D78DD24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11</a:t>
            </a:fld>
            <a:endParaRPr lang="de-DE" noProof="0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5DDC7EB-48D9-496D-E852-EE18E01CD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noProof="0" dirty="0" err="1"/>
              <a:t>fol</a:t>
            </a:r>
            <a:r>
              <a:rPr lang="de-DE" noProof="0" dirty="0"/>
              <a:t>. 52r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99A797-6FC8-30EF-C08C-90AC455B6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588" y="893121"/>
            <a:ext cx="4142275" cy="542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C26B8-1CA4-8F79-ED2F-E6E8E23E5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E2478-32E6-1DC9-5892-C939D2C23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2B5A80-6821-7388-7D54-3CFBF06AA4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12</a:t>
            </a:fld>
            <a:endParaRPr lang="de-DE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D280174-97D4-61FE-DEF2-0779178DA8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9107" t="478" r="28040" b="47052"/>
          <a:stretch/>
        </p:blipFill>
        <p:spPr>
          <a:xfrm>
            <a:off x="984894" y="992459"/>
            <a:ext cx="7398319" cy="5038813"/>
          </a:xfrm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4EA26F5-FC78-355A-2D2B-00B2F00AA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noProof="0" dirty="0" err="1"/>
              <a:t>fol</a:t>
            </a:r>
            <a:r>
              <a:rPr lang="de-DE" noProof="0" dirty="0"/>
              <a:t>. 51v (Detail)</a:t>
            </a:r>
          </a:p>
        </p:txBody>
      </p:sp>
    </p:spTree>
    <p:extLst>
      <p:ext uri="{BB962C8B-B14F-4D97-AF65-F5344CB8AC3E}">
        <p14:creationId xmlns:p14="http://schemas.microsoft.com/office/powerpoint/2010/main" val="200465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6650B-0AA7-40E8-9404-BBE71C7F1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C7A555-F391-32EE-6667-0944CCA89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146955-6ABE-00E7-B502-5299E2CCF4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13</a:t>
            </a:fld>
            <a:endParaRPr lang="de-DE" noProof="0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1B1DA35-0AF8-7433-6EB3-90299F487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noProof="0" dirty="0" err="1"/>
              <a:t>fol</a:t>
            </a:r>
            <a:r>
              <a:rPr lang="de-DE" noProof="0" dirty="0"/>
              <a:t>. 54r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F125631-CF1F-4A11-01E0-67C8943C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612" y="903395"/>
            <a:ext cx="4012487" cy="525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05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E9642-00E1-453D-C676-43E84B7F1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C49EAA-576F-939D-7F68-4CE8E2887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657166-6EA7-8CDA-69E4-FF722FAA15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14</a:t>
            </a:fld>
            <a:endParaRPr lang="de-DE" noProof="0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A5F0F47-475C-7102-6527-7462AD961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noProof="0" dirty="0" err="1"/>
              <a:t>fol</a:t>
            </a:r>
            <a:r>
              <a:rPr lang="de-DE" noProof="0" dirty="0"/>
              <a:t>. 83r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8D8B01-E3E6-6DAA-CB3C-6AE0287C0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797" y="934218"/>
            <a:ext cx="4040384" cy="529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98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70B9F-4606-4C89-DB87-D2F00B320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C1F064-DEFC-0999-2AF4-62BDEDB24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794A2B-97C4-5309-22FF-FEACEDB02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15</a:t>
            </a:fld>
            <a:endParaRPr lang="de-DE" noProof="0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5DD344D-694F-42C8-8AE7-9C13385D6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noProof="0" dirty="0" err="1"/>
              <a:t>fol</a:t>
            </a:r>
            <a:r>
              <a:rPr lang="de-DE" noProof="0" dirty="0"/>
              <a:t>. 98r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F053EAA-4FA5-509C-BD78-CEEC043F4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887" y="903395"/>
            <a:ext cx="4006975" cy="52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71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F71546-8ADF-0652-23CB-1A1FE95B3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53192"/>
            <a:ext cx="7700962" cy="738664"/>
          </a:xfrm>
        </p:spPr>
        <p:txBody>
          <a:bodyPr/>
          <a:lstStyle/>
          <a:p>
            <a:r>
              <a:rPr lang="de-DE" noProof="0" dirty="0"/>
              <a:t>Aloys Sprenger </a:t>
            </a:r>
            <a:br>
              <a:rPr lang="de-DE" noProof="0" dirty="0"/>
            </a:br>
            <a:r>
              <a:rPr lang="de-DE" noProof="0" dirty="0"/>
              <a:t>(1813- 1893)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A154C4-ED24-37B8-56C3-5A7562A8D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16</a:t>
            </a:fld>
            <a:endParaRPr lang="de-DE" noProof="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0A500ED-CD4D-6FDC-F7D2-970E63B7FD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7" r="26619"/>
          <a:stretch/>
        </p:blipFill>
        <p:spPr bwMode="auto">
          <a:xfrm>
            <a:off x="4710023" y="879387"/>
            <a:ext cx="3890513" cy="530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561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3922E-8DF6-1CF5-16C3-D78DA932E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C98C2-BF5B-F01C-FC5F-1B2375D0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7A367D-8B49-8843-5877-E1CF12232F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17</a:t>
            </a:fld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612C7E-8269-33DC-174E-309B9C8C7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noProof="0" dirty="0" err="1"/>
              <a:t>fol</a:t>
            </a:r>
            <a:r>
              <a:rPr lang="de-DE" noProof="0" dirty="0"/>
              <a:t>. 1r (Detail)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03C93CA-85BD-C396-C089-D2FA449FB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t="4272" r="13147" b="52822"/>
          <a:stretch/>
        </p:blipFill>
        <p:spPr bwMode="auto">
          <a:xfrm>
            <a:off x="2441996" y="1854595"/>
            <a:ext cx="5978104" cy="427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FEFF548-28EA-C767-A895-AE1D042E599A}"/>
              </a:ext>
            </a:extLst>
          </p:cNvPr>
          <p:cNvSpPr/>
          <p:nvPr/>
        </p:nvSpPr>
        <p:spPr>
          <a:xfrm>
            <a:off x="2820838" y="3907766"/>
            <a:ext cx="1751162" cy="1658009"/>
          </a:xfrm>
          <a:prstGeom prst="ellipse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20703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19F0A-9632-1472-2027-E1381C25E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425129-9E1F-17E1-123B-9AA063AEA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EA4FF6-F065-DBA8-B2B6-9717FD9C58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18</a:t>
            </a:fld>
            <a:endParaRPr lang="de-DE" noProof="0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CCA894F-0C93-BBD8-5C26-90685C036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9389" y="941031"/>
            <a:ext cx="4320711" cy="5427353"/>
          </a:xfrm>
        </p:spPr>
      </p:pic>
    </p:spTree>
    <p:extLst>
      <p:ext uri="{BB962C8B-B14F-4D97-AF65-F5344CB8AC3E}">
        <p14:creationId xmlns:p14="http://schemas.microsoft.com/office/powerpoint/2010/main" val="2791513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1815C-40D9-1C32-CAB7-A390DFA23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6A0774-5519-EF2C-58E8-7398D7423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9F8A5D-50F7-02B9-3AF0-ABB396DC44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19</a:t>
            </a:fld>
            <a:endParaRPr lang="de-DE" noProof="0" dirty="0"/>
          </a:p>
        </p:txBody>
      </p:sp>
      <p:sp>
        <p:nvSpPr>
          <p:cNvPr id="5" name="AutoShape 2" descr="blob:null/a6e35b0b-8d21-4f1c-a7fc-3c4b4d56a4a6">
            <a:extLst>
              <a:ext uri="{FF2B5EF4-FFF2-40B4-BE49-F238E27FC236}">
                <a16:creationId xmlns:a16="http://schemas.microsoft.com/office/drawing/2014/main" id="{329485BA-CDFF-8DC5-9473-514B5E37E37C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de-DE" noProof="0" dirty="0" err="1"/>
              <a:t>fol</a:t>
            </a:r>
            <a:r>
              <a:rPr lang="de-DE" noProof="0" dirty="0"/>
              <a:t>. 51r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0044B1B-3E15-182D-4FC5-A1A0ACB51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202" y="985339"/>
            <a:ext cx="396899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58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A53BC8F-A486-F360-001D-FE932593EB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2</a:t>
            </a:fld>
            <a:endParaRPr lang="de-DE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CBD210A-0A45-428F-AB18-D82D6AEF87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4780"/>
          <a:stretch>
            <a:fillRect/>
          </a:stretch>
        </p:blipFill>
        <p:spPr>
          <a:xfrm>
            <a:off x="3852863" y="979098"/>
            <a:ext cx="4179513" cy="471575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A62FB72-C2DB-6C83-B95C-F7DD729AF1DB}"/>
              </a:ext>
            </a:extLst>
          </p:cNvPr>
          <p:cNvSpPr txBox="1"/>
          <p:nvPr/>
        </p:nvSpPr>
        <p:spPr>
          <a:xfrm>
            <a:off x="719138" y="1285336"/>
            <a:ext cx="2955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noProof="0" dirty="0" err="1">
                <a:effectLst/>
                <a:latin typeface="+mj-lt"/>
                <a:ea typeface="Calibri" panose="020F0502020204030204" pitchFamily="34" charset="0"/>
              </a:rPr>
              <a:t>ʿAlī</a:t>
            </a:r>
            <a:r>
              <a:rPr lang="de-DE" sz="2000" noProof="0" dirty="0">
                <a:effectLst/>
                <a:latin typeface="+mj-lt"/>
                <a:ea typeface="Calibri" panose="020F0502020204030204" pitchFamily="34" charset="0"/>
              </a:rPr>
              <a:t> b. </a:t>
            </a:r>
            <a:r>
              <a:rPr lang="de-DE" sz="2000" noProof="0" dirty="0" err="1">
                <a:effectLst/>
                <a:latin typeface="+mj-lt"/>
                <a:ea typeface="Calibri" panose="020F0502020204030204" pitchFamily="34" charset="0"/>
              </a:rPr>
              <a:t>Mūsā</a:t>
            </a:r>
            <a:r>
              <a:rPr lang="de-DE" sz="2000" noProof="0" dirty="0">
                <a:effectLst/>
                <a:latin typeface="+mj-lt"/>
                <a:ea typeface="Calibri" panose="020F0502020204030204" pitchFamily="34" charset="0"/>
              </a:rPr>
              <a:t> al-</a:t>
            </a:r>
            <a:r>
              <a:rPr lang="de-DE" sz="2000" noProof="0" dirty="0" err="1">
                <a:effectLst/>
                <a:latin typeface="+mj-lt"/>
                <a:ea typeface="Calibri" panose="020F0502020204030204" pitchFamily="34" charset="0"/>
              </a:rPr>
              <a:t>Anṣārī</a:t>
            </a:r>
            <a:r>
              <a:rPr lang="de-DE" sz="2000" noProof="0" dirty="0">
                <a:effectLst/>
                <a:latin typeface="+mj-lt"/>
                <a:ea typeface="Calibri" panose="020F0502020204030204" pitchFamily="34" charset="0"/>
              </a:rPr>
              <a:t>, bekannt als </a:t>
            </a:r>
          </a:p>
          <a:p>
            <a:r>
              <a:rPr lang="de-DE" sz="2000" noProof="0" dirty="0">
                <a:effectLst/>
                <a:latin typeface="+mj-lt"/>
                <a:ea typeface="Calibri" panose="020F0502020204030204" pitchFamily="34" charset="0"/>
              </a:rPr>
              <a:t>Ibn Arfaʿ Raʾs</a:t>
            </a:r>
            <a:endParaRPr lang="de-DE" sz="2000" noProof="0" dirty="0">
              <a:latin typeface="+mj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A213F50-FA76-63B2-C1E2-56745E06BF94}"/>
              </a:ext>
            </a:extLst>
          </p:cNvPr>
          <p:cNvSpPr txBox="1"/>
          <p:nvPr/>
        </p:nvSpPr>
        <p:spPr>
          <a:xfrm>
            <a:off x="3852863" y="5800165"/>
            <a:ext cx="381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noProof="0" dirty="0"/>
              <a:t>KI generiert!</a:t>
            </a:r>
          </a:p>
        </p:txBody>
      </p:sp>
    </p:spTree>
    <p:extLst>
      <p:ext uri="{BB962C8B-B14F-4D97-AF65-F5344CB8AC3E}">
        <p14:creationId xmlns:p14="http://schemas.microsoft.com/office/powerpoint/2010/main" val="3743396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088FE-5989-B8B9-1589-51E343466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ACF7D-8836-1531-6453-D34381C93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5FB349-746D-336D-AA0D-4B4246CB9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20</a:t>
            </a:fld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9675D9-7C0C-7186-59DC-20285BB89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noProof="0" dirty="0" err="1"/>
              <a:t>fol</a:t>
            </a:r>
            <a:r>
              <a:rPr lang="de-DE" noProof="0" dirty="0"/>
              <a:t>. 98r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D5E84B-48AF-3EDC-1518-488C843AE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487" y="205483"/>
            <a:ext cx="4920201" cy="644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16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6BD74-5AC1-0C20-309F-5302AB3B6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218076-D1AE-8DCB-0AF9-8DA5AAF18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93FCA3-D30A-5371-690A-8137718554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21</a:t>
            </a:fld>
            <a:endParaRPr lang="de-DE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FF15472-8405-E8D1-0BBB-0C427C781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noProof="0" dirty="0" err="1"/>
              <a:t>fol</a:t>
            </a:r>
            <a:r>
              <a:rPr lang="de-DE" noProof="0" dirty="0"/>
              <a:t>. 98v</a:t>
            </a:r>
          </a:p>
        </p:txBody>
      </p:sp>
      <p:pic>
        <p:nvPicPr>
          <p:cNvPr id="8" name="Inhaltsplatzhalter 5">
            <a:extLst>
              <a:ext uri="{FF2B5EF4-FFF2-40B4-BE49-F238E27FC236}">
                <a16:creationId xmlns:a16="http://schemas.microsoft.com/office/drawing/2014/main" id="{D7A9ADF0-95B2-44A5-0681-B73E9E249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387065" y="951306"/>
            <a:ext cx="4033035" cy="528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762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3F5D0-EAA9-126E-649D-7C0814FBD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26D1B1-5C98-62B6-CC62-FC5617BC0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358338"/>
            <a:ext cx="2959010" cy="1477328"/>
          </a:xfrm>
        </p:spPr>
        <p:txBody>
          <a:bodyPr/>
          <a:lstStyle/>
          <a:p>
            <a:br>
              <a:rPr lang="de-DE" noProof="0" dirty="0"/>
            </a:br>
            <a:r>
              <a:rPr lang="de-DE" noProof="0" dirty="0"/>
              <a:t>Ibn Arfaʿ Raʾs: </a:t>
            </a:r>
            <a:r>
              <a:rPr lang="de-DE" i="1" noProof="0" dirty="0" err="1"/>
              <a:t>Šuḏūr</a:t>
            </a:r>
            <a:r>
              <a:rPr lang="de-DE" i="1" noProof="0" dirty="0"/>
              <a:t> </a:t>
            </a:r>
            <a:r>
              <a:rPr lang="de-DE" i="1" noProof="0" dirty="0" err="1"/>
              <a:t>aḏ-ḏahab</a:t>
            </a:r>
            <a:br>
              <a:rPr lang="de-DE" i="1" noProof="0" dirty="0"/>
            </a:br>
            <a:r>
              <a:rPr lang="de-DE" noProof="0" dirty="0"/>
              <a:t>(„Die Goldsplitter“)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D9D656-6E05-E220-3636-8BA0B7856F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22</a:t>
            </a:fld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3A7DAA-7F2B-17CF-F8F2-190BC9D82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5897365"/>
            <a:ext cx="7705725" cy="228797"/>
          </a:xfrm>
        </p:spPr>
        <p:txBody>
          <a:bodyPr/>
          <a:lstStyle/>
          <a:p>
            <a:pPr marL="0" indent="0">
              <a:buNone/>
            </a:pPr>
            <a:r>
              <a:rPr lang="de-DE" noProof="0" dirty="0"/>
              <a:t>Sprenger 1969, </a:t>
            </a:r>
            <a:r>
              <a:rPr lang="de-DE" noProof="0" dirty="0" err="1"/>
              <a:t>fol</a:t>
            </a:r>
            <a:r>
              <a:rPr lang="de-DE" noProof="0" dirty="0"/>
              <a:t>. 1v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8CE192B-0C31-9B0A-223C-5E9E8CBEE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857" y="779559"/>
            <a:ext cx="4155006" cy="544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52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E8D19-6484-5490-8907-D5DEAC1F7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C1A8315-36D9-C01A-1C62-8281696984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23</a:t>
            </a:fld>
            <a:endParaRPr lang="de-DE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549F9A-5FF7-049C-29E9-C937CAB0B4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4780"/>
          <a:stretch>
            <a:fillRect/>
          </a:stretch>
        </p:blipFill>
        <p:spPr>
          <a:xfrm>
            <a:off x="5041735" y="979098"/>
            <a:ext cx="3383128" cy="381718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37F81F3-5D5F-3D0E-4CE8-972C4BB52857}"/>
              </a:ext>
            </a:extLst>
          </p:cNvPr>
          <p:cNvSpPr txBox="1"/>
          <p:nvPr/>
        </p:nvSpPr>
        <p:spPr>
          <a:xfrm>
            <a:off x="719138" y="905779"/>
            <a:ext cx="4025390" cy="5390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noProof="0" dirty="0">
                <a:effectLst/>
                <a:latin typeface="+mj-lt"/>
                <a:ea typeface="Calibri" panose="020F0502020204030204" pitchFamily="34" charset="0"/>
              </a:rPr>
              <a:t>Ibn Arfaʿ Raʾs</a:t>
            </a:r>
          </a:p>
          <a:p>
            <a:endParaRPr lang="de-DE" sz="2000" b="1" noProof="0" dirty="0">
              <a:latin typeface="+mj-lt"/>
              <a:ea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noProof="0" dirty="0">
                <a:latin typeface="+mj-lt"/>
                <a:ea typeface="Calibri" panose="020F0502020204030204" pitchFamily="34" charset="0"/>
              </a:rPr>
              <a:t>lebte im 12. Jh.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noProof="0" dirty="0">
                <a:latin typeface="+mj-lt"/>
                <a:ea typeface="Calibri" panose="020F0502020204030204" pitchFamily="34" charset="0"/>
              </a:rPr>
              <a:t>vermutlich aus Marokko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noProof="0" dirty="0">
                <a:latin typeface="+mj-lt"/>
                <a:ea typeface="Calibri" panose="020F0502020204030204" pitchFamily="34" charset="0"/>
              </a:rPr>
              <a:t>galt als </a:t>
            </a:r>
            <a:r>
              <a:rPr lang="de-DE" sz="2000" noProof="0" dirty="0">
                <a:effectLst/>
                <a:latin typeface="+mj-lt"/>
                <a:ea typeface="Aptos" panose="020B0004020202020204" pitchFamily="34" charset="0"/>
                <a:cs typeface="Arabic Typesetting" panose="03020402040406030203" pitchFamily="66" charset="-78"/>
              </a:rPr>
              <a:t>„Dichter der Philosophen und Philosoph der Dichter“ (</a:t>
            </a:r>
            <a:r>
              <a:rPr lang="de-DE" sz="2000" i="1" noProof="0" dirty="0" err="1">
                <a:effectLst/>
                <a:latin typeface="+mj-lt"/>
                <a:ea typeface="Aptos" panose="020B0004020202020204" pitchFamily="34" charset="0"/>
                <a:cs typeface="Arabic Typesetting" panose="03020402040406030203" pitchFamily="66" charset="-78"/>
              </a:rPr>
              <a:t>šāʿir</a:t>
            </a:r>
            <a:r>
              <a:rPr lang="de-DE" sz="2000" i="1" noProof="0" dirty="0">
                <a:effectLst/>
                <a:latin typeface="+mj-lt"/>
                <a:ea typeface="Aptos" panose="020B0004020202020204" pitchFamily="34" charset="0"/>
                <a:cs typeface="Arabic Typesetting" panose="03020402040406030203" pitchFamily="66" charset="-78"/>
              </a:rPr>
              <a:t> al-</a:t>
            </a:r>
            <a:r>
              <a:rPr lang="de-DE" sz="2000" i="1" noProof="0" dirty="0" err="1">
                <a:effectLst/>
                <a:latin typeface="+mj-lt"/>
                <a:ea typeface="Aptos" panose="020B0004020202020204" pitchFamily="34" charset="0"/>
                <a:cs typeface="Arabic Typesetting" panose="03020402040406030203" pitchFamily="66" charset="-78"/>
              </a:rPr>
              <a:t>ḥukamāʾ</a:t>
            </a:r>
            <a:r>
              <a:rPr lang="de-DE" sz="2000" i="1" noProof="0" dirty="0">
                <a:effectLst/>
                <a:latin typeface="+mj-lt"/>
                <a:ea typeface="Aptos" panose="020B0004020202020204" pitchFamily="34" charset="0"/>
                <a:cs typeface="Arabic Typesetting" panose="03020402040406030203" pitchFamily="66" charset="-78"/>
              </a:rPr>
              <a:t> </a:t>
            </a:r>
            <a:r>
              <a:rPr lang="de-DE" sz="2000" i="1" noProof="0" dirty="0" err="1">
                <a:effectLst/>
                <a:latin typeface="+mj-lt"/>
                <a:ea typeface="Aptos" panose="020B0004020202020204" pitchFamily="34" charset="0"/>
                <a:cs typeface="Arabic Typesetting" panose="03020402040406030203" pitchFamily="66" charset="-78"/>
              </a:rPr>
              <a:t>wa</a:t>
            </a:r>
            <a:r>
              <a:rPr lang="de-DE" sz="2000" i="1" noProof="0" dirty="0">
                <a:effectLst/>
                <a:latin typeface="+mj-lt"/>
                <a:ea typeface="Aptos" panose="020B0004020202020204" pitchFamily="34" charset="0"/>
                <a:cs typeface="Arabic Typesetting" panose="03020402040406030203" pitchFamily="66" charset="-78"/>
              </a:rPr>
              <a:t>-ḥakīm </a:t>
            </a:r>
            <a:r>
              <a:rPr lang="de-DE" sz="2000" i="1" noProof="0" dirty="0" err="1">
                <a:effectLst/>
                <a:latin typeface="+mj-lt"/>
                <a:ea typeface="Aptos" panose="020B0004020202020204" pitchFamily="34" charset="0"/>
                <a:cs typeface="Arabic Typesetting" panose="03020402040406030203" pitchFamily="66" charset="-78"/>
              </a:rPr>
              <a:t>aš-šuʿarāʾ</a:t>
            </a:r>
            <a:r>
              <a:rPr lang="de-DE" sz="2000" noProof="0" dirty="0">
                <a:effectLst/>
                <a:latin typeface="+mj-lt"/>
                <a:ea typeface="Aptos" panose="020B0004020202020204" pitchFamily="34" charset="0"/>
                <a:cs typeface="Arabic Typesetting" panose="03020402040406030203" pitchFamily="66" charset="-78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noProof="0" dirty="0">
                <a:latin typeface="+mj-lt"/>
                <a:cs typeface="Arabic Typesetting" panose="03020402040406030203" pitchFamily="66" charset="-78"/>
              </a:rPr>
              <a:t>Hauptwerk: </a:t>
            </a:r>
            <a:r>
              <a:rPr lang="de-DE" sz="2000" i="1" noProof="0" dirty="0" err="1">
                <a:latin typeface="+mj-lt"/>
              </a:rPr>
              <a:t>Šuḏūr</a:t>
            </a:r>
            <a:r>
              <a:rPr lang="de-DE" sz="2000" i="1" noProof="0" dirty="0">
                <a:latin typeface="+mj-lt"/>
              </a:rPr>
              <a:t> </a:t>
            </a:r>
            <a:r>
              <a:rPr lang="de-DE" sz="2000" i="1" noProof="0" dirty="0" err="1">
                <a:latin typeface="+mj-lt"/>
              </a:rPr>
              <a:t>aḏ-ḏahab</a:t>
            </a:r>
            <a:br>
              <a:rPr lang="de-DE" sz="2000" i="1" noProof="0" dirty="0">
                <a:latin typeface="+mj-lt"/>
              </a:rPr>
            </a:br>
            <a:r>
              <a:rPr lang="de-DE" sz="2000" noProof="0" dirty="0">
                <a:latin typeface="+mj-lt"/>
              </a:rPr>
              <a:t>(„Die Goldsplitter“)</a:t>
            </a:r>
            <a:r>
              <a:rPr lang="de-DE" sz="2000" noProof="0" dirty="0">
                <a:latin typeface="+mj-lt"/>
                <a:cs typeface="Arabic Typesetting" panose="03020402040406030203" pitchFamily="66" charset="-78"/>
              </a:rPr>
              <a:t>, eine Sammlung von Gedichten über Alchemie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DA0579-EE41-665D-6E9B-B5746D5AB4D4}"/>
              </a:ext>
            </a:extLst>
          </p:cNvPr>
          <p:cNvSpPr txBox="1"/>
          <p:nvPr/>
        </p:nvSpPr>
        <p:spPr>
          <a:xfrm>
            <a:off x="5609690" y="4808309"/>
            <a:ext cx="28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KI </a:t>
            </a:r>
            <a:r>
              <a:rPr lang="en-GB" dirty="0" err="1"/>
              <a:t>generiert</a:t>
            </a:r>
            <a:r>
              <a:rPr lang="en-GB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48462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1AA272-204F-272C-5FC0-8D01157C0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4338"/>
            <a:ext cx="7700962" cy="369332"/>
          </a:xfrm>
        </p:spPr>
        <p:txBody>
          <a:bodyPr/>
          <a:lstStyle/>
          <a:p>
            <a:r>
              <a:rPr lang="de-DE" sz="1800" noProof="0" dirty="0"/>
              <a:t>Handschriften der </a:t>
            </a:r>
            <a:r>
              <a:rPr lang="de-DE" sz="1800" i="1" noProof="0" dirty="0" err="1"/>
              <a:t>Šuḏūr</a:t>
            </a:r>
            <a:r>
              <a:rPr lang="de-DE" sz="1800" i="1" noProof="0" dirty="0"/>
              <a:t> </a:t>
            </a:r>
            <a:r>
              <a:rPr lang="de-DE" sz="1800" i="1" noProof="0" dirty="0" err="1"/>
              <a:t>aḏ-ḏahab</a:t>
            </a:r>
            <a:r>
              <a:rPr lang="de-DE" sz="1800" i="1" noProof="0" dirty="0"/>
              <a:t> </a:t>
            </a:r>
            <a:r>
              <a:rPr lang="de-DE" sz="1800" noProof="0" dirty="0"/>
              <a:t>(Stemma von Svetlana </a:t>
            </a:r>
            <a:r>
              <a:rPr lang="de-DE" sz="1800" noProof="0" dirty="0" err="1"/>
              <a:t>Dolgusheva</a:t>
            </a:r>
            <a:r>
              <a:rPr lang="de-DE" sz="1800" noProof="0" dirty="0"/>
              <a:t>)</a:t>
            </a:r>
            <a:r>
              <a:rPr lang="de-DE" noProof="0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47E2B1-A627-D944-5ED7-6FFFAA4FC9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24</a:t>
            </a:fld>
            <a:endParaRPr lang="de-DE" noProof="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B04745D-94E1-680C-5324-3E4D913BB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328" y="1595888"/>
            <a:ext cx="8856024" cy="414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46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77A11A-DE88-F8B1-D74B-E256250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041797"/>
            <a:ext cx="7700962" cy="615553"/>
          </a:xfrm>
        </p:spPr>
        <p:txBody>
          <a:bodyPr/>
          <a:lstStyle/>
          <a:p>
            <a:r>
              <a:rPr lang="de-DE" sz="2000" noProof="0" dirty="0">
                <a:ea typeface="Calibri" panose="020F0502020204030204" pitchFamily="34" charset="0"/>
                <a:cs typeface="Calibri" panose="020F0502020204030204" pitchFamily="34" charset="0"/>
              </a:rPr>
              <a:t>Länder, in denen aktuell Handschriften der </a:t>
            </a:r>
            <a:r>
              <a:rPr lang="de-DE" sz="2000" i="1" noProof="0" dirty="0" err="1"/>
              <a:t>Šuḏūr</a:t>
            </a:r>
            <a:r>
              <a:rPr lang="de-DE" sz="2000" i="1" noProof="0" dirty="0"/>
              <a:t> </a:t>
            </a:r>
            <a:r>
              <a:rPr lang="de-DE" sz="2000" i="1" noProof="0" dirty="0" err="1"/>
              <a:t>aḏ-ḏahab</a:t>
            </a:r>
            <a:r>
              <a:rPr lang="de-DE" sz="2000" i="1" noProof="0" dirty="0"/>
              <a:t> </a:t>
            </a:r>
            <a:r>
              <a:rPr lang="de-DE" sz="2000" noProof="0" dirty="0"/>
              <a:t>aufbewahrt werden</a:t>
            </a:r>
            <a:r>
              <a:rPr lang="de-DE" sz="2000" noProof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73D8728-3517-EAE0-1D47-CEFEF5151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8" r="1883" b="13187"/>
          <a:stretch/>
        </p:blipFill>
        <p:spPr>
          <a:xfrm>
            <a:off x="100229" y="1818570"/>
            <a:ext cx="8948879" cy="4184067"/>
          </a:xfrm>
          <a:ln>
            <a:solidFill>
              <a:srgbClr val="C6BBAE"/>
            </a:solidFill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CE0029-C922-4614-B692-4113AD3449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3080D-DC63-4444-A8C9-5C92D415DFC9}" type="slidenum">
              <a:rPr lang="de-DE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25</a:t>
            </a:fld>
            <a:endParaRPr lang="de-DE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F17B1C8A-9C7E-2BD6-EF19-5D46432EF2F9}"/>
                  </a:ext>
                </a:extLst>
              </p14:cNvPr>
              <p14:cNvContentPartPr/>
              <p14:nvPr/>
            </p14:nvContentPartPr>
            <p14:xfrm>
              <a:off x="5583225" y="3219228"/>
              <a:ext cx="360" cy="36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F17B1C8A-9C7E-2BD6-EF19-5D46432EF2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74225" y="321058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704F6A6-0782-D542-2A06-D4BB4AF2E747}"/>
              </a:ext>
            </a:extLst>
          </p:cNvPr>
          <p:cNvGrpSpPr/>
          <p:nvPr/>
        </p:nvGrpSpPr>
        <p:grpSpPr>
          <a:xfrm>
            <a:off x="5516625" y="3172788"/>
            <a:ext cx="107640" cy="69840"/>
            <a:chOff x="5516625" y="3172788"/>
            <a:chExt cx="107640" cy="6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B4C1EBBB-8EC3-558B-9600-FEFF930318AE}"/>
                    </a:ext>
                  </a:extLst>
                </p14:cNvPr>
                <p14:cNvContentPartPr/>
                <p14:nvPr/>
              </p14:nvContentPartPr>
              <p14:xfrm>
                <a:off x="5516625" y="3172788"/>
                <a:ext cx="107640" cy="6984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B4C1EBBB-8EC3-558B-9600-FEFF930318A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07625" y="3164148"/>
                  <a:ext cx="12528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C5B790F4-2C4C-1697-5333-96BB61C75E1D}"/>
                    </a:ext>
                  </a:extLst>
                </p14:cNvPr>
                <p14:cNvContentPartPr/>
                <p14:nvPr/>
              </p14:nvContentPartPr>
              <p14:xfrm>
                <a:off x="5595825" y="3236868"/>
                <a:ext cx="360" cy="36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C5B790F4-2C4C-1697-5333-96BB61C75E1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86825" y="32278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53F3D0B5-6113-D824-DEB2-CF20A0D25F20}"/>
                    </a:ext>
                  </a:extLst>
                </p14:cNvPr>
                <p14:cNvContentPartPr/>
                <p14:nvPr/>
              </p14:nvContentPartPr>
              <p14:xfrm>
                <a:off x="5589345" y="3209868"/>
                <a:ext cx="360" cy="36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53F3D0B5-6113-D824-DEB2-CF20A0D25F2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80705" y="32008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D25BBA20-B683-C622-D344-163E10BB3AEF}"/>
                  </a:ext>
                </a:extLst>
              </p14:cNvPr>
              <p14:cNvContentPartPr/>
              <p14:nvPr/>
            </p14:nvContentPartPr>
            <p14:xfrm>
              <a:off x="5556225" y="3246228"/>
              <a:ext cx="360" cy="36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D25BBA20-B683-C622-D344-163E10BB3AE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47225" y="32375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67550BA0-0BCA-A8DD-5297-A9CF1B218F8E}"/>
                  </a:ext>
                </a:extLst>
              </p14:cNvPr>
              <p14:cNvContentPartPr/>
              <p14:nvPr/>
            </p14:nvContentPartPr>
            <p14:xfrm>
              <a:off x="5497185" y="3163428"/>
              <a:ext cx="129600" cy="10440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67550BA0-0BCA-A8DD-5297-A9CF1B218F8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88185" y="3154428"/>
                <a:ext cx="14724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BB74413E-C606-DD45-F614-B0992D0AC5DA}"/>
                  </a:ext>
                </a:extLst>
              </p14:cNvPr>
              <p14:cNvContentPartPr/>
              <p14:nvPr/>
            </p14:nvContentPartPr>
            <p14:xfrm>
              <a:off x="5627505" y="3204828"/>
              <a:ext cx="22680" cy="3024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BB74413E-C606-DD45-F614-B0992D0AC5D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18865" y="3196188"/>
                <a:ext cx="40320" cy="4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7232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Text, Buch, Handschrift, Papier enthält.&#10;&#10;KI-generierte Inhalte können fehlerhaft sein.">
            <a:extLst>
              <a:ext uri="{FF2B5EF4-FFF2-40B4-BE49-F238E27FC236}">
                <a16:creationId xmlns:a16="http://schemas.microsoft.com/office/drawing/2014/main" id="{18F7ECEF-C652-245F-157C-C58F98E09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795373"/>
            <a:ext cx="5803900" cy="4352925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E52071-0848-E859-E543-5E8164404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3080D-DC63-4444-A8C9-5C92D415DFC9}" type="slidenum">
              <a:rPr lang="de-DE" noProof="0" smtClean="0"/>
              <a:pPr/>
              <a:t>26</a:t>
            </a:fld>
            <a:endParaRPr lang="de-DE" noProof="0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4E9BF6C-0616-8246-D170-15C763C41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noProof="0" dirty="0" err="1"/>
              <a:t>Tinduf</a:t>
            </a:r>
            <a:r>
              <a:rPr lang="de-DE" noProof="0" dirty="0"/>
              <a:t>, </a:t>
            </a:r>
            <a:r>
              <a:rPr lang="de-DE" noProof="0" dirty="0" err="1"/>
              <a:t>Zāwiyat</a:t>
            </a:r>
            <a:r>
              <a:rPr lang="de-DE" noProof="0" dirty="0"/>
              <a:t> </a:t>
            </a:r>
            <a:r>
              <a:rPr lang="de-DE" noProof="0" dirty="0" err="1"/>
              <a:t>Sīdī</a:t>
            </a:r>
            <a:r>
              <a:rPr lang="de-DE" noProof="0" dirty="0"/>
              <a:t> </a:t>
            </a:r>
            <a:r>
              <a:rPr lang="de-DE" noProof="0" dirty="0" err="1"/>
              <a:t>Belʿamaš</a:t>
            </a:r>
            <a:r>
              <a:rPr lang="de-DE" noProof="0" dirty="0"/>
              <a:t>, 31 </a:t>
            </a:r>
          </a:p>
        </p:txBody>
      </p:sp>
    </p:spTree>
    <p:extLst>
      <p:ext uri="{BB962C8B-B14F-4D97-AF65-F5344CB8AC3E}">
        <p14:creationId xmlns:p14="http://schemas.microsoft.com/office/powerpoint/2010/main" val="3513089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4A5F8-50D7-3084-2045-CA8836F11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6E7B34-4E3E-21F2-F4B6-570BA304B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pPr algn="l"/>
            <a:r>
              <a:rPr lang="de-DE" noProof="0" dirty="0">
                <a:ea typeface="Calibri" panose="020F0502020204030204" pitchFamily="34" charset="0"/>
                <a:cs typeface="Calibri" panose="020F0502020204030204" pitchFamily="34" charset="0"/>
              </a:rPr>
              <a:t>Rabat, al-</a:t>
            </a:r>
            <a:r>
              <a:rPr lang="de-DE" noProof="0" dirty="0" err="1">
                <a:ea typeface="Calibri" panose="020F0502020204030204" pitchFamily="34" charset="0"/>
                <a:cs typeface="Calibri" panose="020F0502020204030204" pitchFamily="34" charset="0"/>
              </a:rPr>
              <a:t>Ḫizāna</a:t>
            </a:r>
            <a:r>
              <a:rPr lang="de-DE" noProof="0" dirty="0">
                <a:ea typeface="Calibri" panose="020F0502020204030204" pitchFamily="34" charset="0"/>
                <a:cs typeface="Calibri" panose="020F0502020204030204" pitchFamily="34" charset="0"/>
              </a:rPr>
              <a:t> al-</a:t>
            </a:r>
            <a:r>
              <a:rPr lang="de-DE" noProof="0" dirty="0" err="1">
                <a:ea typeface="Calibri" panose="020F0502020204030204" pitchFamily="34" charset="0"/>
                <a:cs typeface="Calibri" panose="020F0502020204030204" pitchFamily="34" charset="0"/>
              </a:rPr>
              <a:t>Ḥasanīya</a:t>
            </a:r>
            <a:r>
              <a:rPr lang="de-DE" noProof="0" dirty="0">
                <a:ea typeface="Calibri" panose="020F0502020204030204" pitchFamily="34" charset="0"/>
                <a:cs typeface="Calibri" panose="020F0502020204030204" pitchFamily="34" charset="0"/>
              </a:rPr>
              <a:t>, 1116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D55F56-CFF6-57C8-D11A-84E57ED866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3080D-DC63-4444-A8C9-5C92D415DFC9}" type="slidenum">
              <a:rPr lang="de-DE" noProof="0" smtClean="0"/>
              <a:pPr/>
              <a:t>27</a:t>
            </a:fld>
            <a:endParaRPr lang="de-DE" noProof="0" dirty="0"/>
          </a:p>
        </p:txBody>
      </p:sp>
      <p:pic>
        <p:nvPicPr>
          <p:cNvPr id="6" name="Grafik 5" descr="Ein Bild, das Text, Handschrift, Papier, stationär enthält.&#10;&#10;KI-generierte Inhalte können fehlerhaft sein.">
            <a:extLst>
              <a:ext uri="{FF2B5EF4-FFF2-40B4-BE49-F238E27FC236}">
                <a16:creationId xmlns:a16="http://schemas.microsoft.com/office/drawing/2014/main" id="{6EB9D94F-9DC2-3C5A-7556-D4816E433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36" y="1992815"/>
            <a:ext cx="6079228" cy="38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41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991D1B-3E47-4FC6-EA6B-E65381C5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298" y="918686"/>
            <a:ext cx="3554802" cy="738664"/>
          </a:xfrm>
        </p:spPr>
        <p:txBody>
          <a:bodyPr/>
          <a:lstStyle/>
          <a:p>
            <a:pPr algn="l"/>
            <a:r>
              <a:rPr lang="de-DE" noProof="0" dirty="0">
                <a:ea typeface="Calibri" panose="020F0502020204030204" pitchFamily="34" charset="0"/>
                <a:cs typeface="Calibri" panose="020F0502020204030204" pitchFamily="34" charset="0"/>
              </a:rPr>
              <a:t>Kabul, Staatsarchiv, 167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F95A8CA-7EED-30A2-FBC7-153B46CF8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8" y="918716"/>
            <a:ext cx="3852862" cy="5207447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0FC761-A6F6-AC3F-7F35-E8FA4AAFA8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3080D-DC63-4444-A8C9-5C92D415DFC9}" type="slidenum">
              <a:rPr lang="de-DE" noProof="0" smtClean="0"/>
              <a:pPr/>
              <a:t>28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43518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8D364-675A-1478-B934-5D0283CCC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BDDA24-A804-7AF2-ACB7-E82FACF16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041797"/>
            <a:ext cx="7700962" cy="615553"/>
          </a:xfrm>
        </p:spPr>
        <p:txBody>
          <a:bodyPr/>
          <a:lstStyle/>
          <a:p>
            <a:r>
              <a:rPr lang="de-DE" sz="2000" noProof="0" dirty="0">
                <a:ea typeface="Calibri" panose="020F0502020204030204" pitchFamily="34" charset="0"/>
                <a:cs typeface="Calibri" panose="020F0502020204030204" pitchFamily="34" charset="0"/>
              </a:rPr>
              <a:t>Länder, in denen aktuell Handschriften der </a:t>
            </a:r>
            <a:r>
              <a:rPr lang="de-DE" sz="2000" i="1" noProof="0" dirty="0" err="1"/>
              <a:t>Šuḏūr</a:t>
            </a:r>
            <a:r>
              <a:rPr lang="de-DE" sz="2000" i="1" noProof="0" dirty="0"/>
              <a:t> </a:t>
            </a:r>
            <a:r>
              <a:rPr lang="de-DE" sz="2000" i="1" noProof="0" dirty="0" err="1"/>
              <a:t>aḏ-ḏahab</a:t>
            </a:r>
            <a:r>
              <a:rPr lang="de-DE" sz="2000" i="1" noProof="0" dirty="0"/>
              <a:t> </a:t>
            </a:r>
            <a:r>
              <a:rPr lang="de-DE" sz="2000" noProof="0" dirty="0"/>
              <a:t>aufbewahrt werden</a:t>
            </a:r>
            <a:r>
              <a:rPr lang="de-DE" sz="2000" noProof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6368174-2671-93AE-35F5-151639B44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8" r="1883" b="13187"/>
          <a:stretch/>
        </p:blipFill>
        <p:spPr>
          <a:xfrm>
            <a:off x="100229" y="1818570"/>
            <a:ext cx="8948879" cy="4184067"/>
          </a:xfrm>
          <a:ln>
            <a:solidFill>
              <a:srgbClr val="C6BBAE"/>
            </a:solidFill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C2ABFF-821D-FA8E-80B2-2393964480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3080D-DC63-4444-A8C9-5C92D415DFC9}" type="slidenum">
              <a:rPr lang="de-DE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29</a:t>
            </a:fld>
            <a:endParaRPr lang="de-DE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79F15F5F-85FE-4ECA-15C3-6A21AFB91C90}"/>
                  </a:ext>
                </a:extLst>
              </p14:cNvPr>
              <p14:cNvContentPartPr/>
              <p14:nvPr/>
            </p14:nvContentPartPr>
            <p14:xfrm>
              <a:off x="5583225" y="3219228"/>
              <a:ext cx="360" cy="36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F17B1C8A-9C7E-2BD6-EF19-5D46432EF2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74225" y="321058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E40C6FF-33E0-E700-F250-2124ACFCF74E}"/>
              </a:ext>
            </a:extLst>
          </p:cNvPr>
          <p:cNvGrpSpPr/>
          <p:nvPr/>
        </p:nvGrpSpPr>
        <p:grpSpPr>
          <a:xfrm>
            <a:off x="5516625" y="3172788"/>
            <a:ext cx="107640" cy="69840"/>
            <a:chOff x="5516625" y="3172788"/>
            <a:chExt cx="107640" cy="6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B8A68EA3-A088-7A53-5BA4-E157ACDD66CB}"/>
                    </a:ext>
                  </a:extLst>
                </p14:cNvPr>
                <p14:cNvContentPartPr/>
                <p14:nvPr/>
              </p14:nvContentPartPr>
              <p14:xfrm>
                <a:off x="5516625" y="3172788"/>
                <a:ext cx="107640" cy="6984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B4C1EBBB-8EC3-558B-9600-FEFF930318A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07625" y="3164148"/>
                  <a:ext cx="12528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D2897859-721B-F34D-68FC-74EC17168CAC}"/>
                    </a:ext>
                  </a:extLst>
                </p14:cNvPr>
                <p14:cNvContentPartPr/>
                <p14:nvPr/>
              </p14:nvContentPartPr>
              <p14:xfrm>
                <a:off x="5595825" y="3236868"/>
                <a:ext cx="360" cy="36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C5B790F4-2C4C-1697-5333-96BB61C75E1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86825" y="32278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26EB00FD-2AEF-2D92-58B4-07F85E0817FB}"/>
                    </a:ext>
                  </a:extLst>
                </p14:cNvPr>
                <p14:cNvContentPartPr/>
                <p14:nvPr/>
              </p14:nvContentPartPr>
              <p14:xfrm>
                <a:off x="5589345" y="3209868"/>
                <a:ext cx="360" cy="36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53F3D0B5-6113-D824-DEB2-CF20A0D25F2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80705" y="32008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2E92ADD3-AB0B-0AA3-7618-D4D2F74D6757}"/>
                  </a:ext>
                </a:extLst>
              </p14:cNvPr>
              <p14:cNvContentPartPr/>
              <p14:nvPr/>
            </p14:nvContentPartPr>
            <p14:xfrm>
              <a:off x="5556225" y="3246228"/>
              <a:ext cx="360" cy="36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D25BBA20-B683-C622-D344-163E10BB3AE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47225" y="32375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FA06006F-54AE-021D-E312-596D9B52EF9C}"/>
                  </a:ext>
                </a:extLst>
              </p14:cNvPr>
              <p14:cNvContentPartPr/>
              <p14:nvPr/>
            </p14:nvContentPartPr>
            <p14:xfrm>
              <a:off x="5497185" y="3163428"/>
              <a:ext cx="129600" cy="10440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67550BA0-0BCA-A8DD-5297-A9CF1B218F8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88185" y="3154428"/>
                <a:ext cx="14724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6856D3CF-43A1-65EE-ADEE-9CC4FEABA71A}"/>
                  </a:ext>
                </a:extLst>
              </p14:cNvPr>
              <p14:cNvContentPartPr/>
              <p14:nvPr/>
            </p14:nvContentPartPr>
            <p14:xfrm>
              <a:off x="5627505" y="3204828"/>
              <a:ext cx="22680" cy="3024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BB74413E-C606-DD45-F614-B0992D0AC5D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18865" y="3196188"/>
                <a:ext cx="40320" cy="4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8829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80977-BC0F-D342-E6B3-88844FEA3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0F6228-9CFB-4DFF-9B4D-B2616C9FF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2F73E3-6D1F-64B9-DFE0-DAA9D6C1A7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3</a:t>
            </a:fld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8CD8CA-A460-AD09-5E9C-913B10D4A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noProof="0" dirty="0" err="1"/>
              <a:t>fol</a:t>
            </a:r>
            <a:r>
              <a:rPr lang="de-DE" noProof="0" dirty="0"/>
              <a:t>. 1r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FCCBA43-5FA6-8093-D286-CD3149147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3776" y="883222"/>
            <a:ext cx="4116324" cy="539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145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89BA6-E8A5-B0ED-6D29-E9BCD29FA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B0CD0-D9EF-A9BB-13D6-723868C2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pPr algn="l"/>
            <a:r>
              <a:rPr lang="de-DE" noProof="0" dirty="0" err="1">
                <a:ea typeface="Calibri" panose="020F0502020204030204" pitchFamily="34" charset="0"/>
                <a:cs typeface="Calibri" panose="020F0502020204030204" pitchFamily="34" charset="0"/>
              </a:rPr>
              <a:t>Damghan</a:t>
            </a:r>
            <a:r>
              <a:rPr lang="de-DE" noProof="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noProof="0" dirty="0" err="1">
                <a:ea typeface="Calibri" panose="020F0502020204030204" pitchFamily="34" charset="0"/>
                <a:cs typeface="Calibri" panose="020F0502020204030204" pitchFamily="34" charset="0"/>
              </a:rPr>
              <a:t>Kitābḫāna-yi</a:t>
            </a:r>
            <a:r>
              <a:rPr lang="de-DE" noProof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noProof="0" dirty="0" err="1">
                <a:ea typeface="Calibri" panose="020F0502020204030204" pitchFamily="34" charset="0"/>
                <a:cs typeface="Calibri" panose="020F0502020204030204" pitchFamily="34" charset="0"/>
              </a:rPr>
              <a:t>Qamar</a:t>
            </a:r>
            <a:r>
              <a:rPr lang="de-DE" noProof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noProof="0" dirty="0" err="1">
                <a:ea typeface="Calibri" panose="020F0502020204030204" pitchFamily="34" charset="0"/>
                <a:cs typeface="Calibri" panose="020F0502020204030204" pitchFamily="34" charset="0"/>
              </a:rPr>
              <a:t>Banī</a:t>
            </a:r>
            <a:r>
              <a:rPr lang="de-DE" noProof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noProof="0" dirty="0" err="1">
                <a:ea typeface="Calibri" panose="020F0502020204030204" pitchFamily="34" charset="0"/>
                <a:cs typeface="Calibri" panose="020F0502020204030204" pitchFamily="34" charset="0"/>
              </a:rPr>
              <a:t>Hāšim</a:t>
            </a:r>
            <a:r>
              <a:rPr lang="de-DE" noProof="0" dirty="0">
                <a:ea typeface="Calibri" panose="020F0502020204030204" pitchFamily="34" charset="0"/>
                <a:cs typeface="Calibri" panose="020F0502020204030204" pitchFamily="34" charset="0"/>
              </a:rPr>
              <a:t>, 128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89DF2B-4204-153E-7A90-D39BA3E9E2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3080D-DC63-4444-A8C9-5C92D415DFC9}" type="slidenum">
              <a:rPr lang="de-DE" noProof="0" smtClean="0"/>
              <a:pPr/>
              <a:t>30</a:t>
            </a:fld>
            <a:endParaRPr lang="de-DE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4C087A0-5773-EF3C-95C0-DBD3E8A7D2EA}"/>
              </a:ext>
            </a:extLst>
          </p:cNvPr>
          <p:cNvSpPr txBox="1"/>
          <p:nvPr/>
        </p:nvSpPr>
        <p:spPr>
          <a:xfrm>
            <a:off x="6523038" y="5162208"/>
            <a:ext cx="18970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800" noProof="0" dirty="0">
                <a:effectLst/>
                <a:latin typeface="+mj-lt"/>
                <a:ea typeface="Times New Roman" panose="02020603050405020304" pitchFamily="18" charset="0"/>
              </a:rPr>
              <a:t>datiert auf den 29. </a:t>
            </a:r>
            <a:r>
              <a:rPr lang="de-DE" sz="1800" noProof="0" dirty="0" err="1">
                <a:effectLst/>
                <a:latin typeface="+mj-lt"/>
                <a:ea typeface="Times New Roman" panose="02020603050405020304" pitchFamily="18" charset="0"/>
              </a:rPr>
              <a:t>Raǧab</a:t>
            </a:r>
            <a:r>
              <a:rPr lang="de-DE" sz="1800" noProof="0" dirty="0">
                <a:effectLst/>
                <a:latin typeface="+mj-lt"/>
                <a:ea typeface="Times New Roman" panose="02020603050405020304" pitchFamily="18" charset="0"/>
              </a:rPr>
              <a:t> 1357 (24.9.1938)</a:t>
            </a:r>
            <a:endParaRPr lang="de-DE" noProof="0" dirty="0">
              <a:latin typeface="+mj-lt"/>
            </a:endParaRPr>
          </a:p>
        </p:txBody>
      </p:sp>
      <p:pic>
        <p:nvPicPr>
          <p:cNvPr id="7" name="Inhaltsplatzhalter 6" descr="Ein Bild, das Text, Buch, Handschrift, Papier enthält.&#10;&#10;KI-generierte Inhalte können fehlerhaft sein.">
            <a:extLst>
              <a:ext uri="{FF2B5EF4-FFF2-40B4-BE49-F238E27FC236}">
                <a16:creationId xmlns:a16="http://schemas.microsoft.com/office/drawing/2014/main" id="{E58AA847-D739-103F-ACCF-14104B3C9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9" y="1773238"/>
            <a:ext cx="5502241" cy="4352925"/>
          </a:xfrm>
        </p:spPr>
      </p:pic>
    </p:spTree>
    <p:extLst>
      <p:ext uri="{BB962C8B-B14F-4D97-AF65-F5344CB8AC3E}">
        <p14:creationId xmlns:p14="http://schemas.microsoft.com/office/powerpoint/2010/main" val="861043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FDF66-2F45-EF32-6317-170195A5D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75845-A12B-E259-59C2-0665BD82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sz="2400" b="1" noProof="0" dirty="0">
                <a:effectLst/>
                <a:latin typeface="+mj-lt"/>
                <a:ea typeface="Calibri" panose="020F0502020204030204" pitchFamily="34" charset="0"/>
              </a:rPr>
              <a:t>Ibn Arfaʿ Raʾs, </a:t>
            </a:r>
            <a:r>
              <a:rPr lang="de-DE" sz="2400" i="1" noProof="0" dirty="0" err="1"/>
              <a:t>Šuḏūr</a:t>
            </a:r>
            <a:r>
              <a:rPr lang="de-DE" sz="2400" i="1" noProof="0" dirty="0"/>
              <a:t> </a:t>
            </a:r>
            <a:r>
              <a:rPr lang="de-DE" sz="2400" i="1" noProof="0" dirty="0" err="1"/>
              <a:t>aḏ-ḏahab</a:t>
            </a:r>
            <a:r>
              <a:rPr lang="de-DE" sz="2400" i="1" noProof="0" dirty="0"/>
              <a:t>, </a:t>
            </a:r>
            <a:r>
              <a:rPr lang="de-DE" sz="2400" noProof="0" dirty="0"/>
              <a:t>1. Gedicht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F22507-A6CE-8746-D9A2-DEA4CD328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31</a:t>
            </a:fld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B2A3F5-7DE7-7D0C-FF64-8BCC9A9EC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noProof="0" dirty="0"/>
              <a:t>Sprenger 1969, </a:t>
            </a:r>
            <a:r>
              <a:rPr lang="de-DE" noProof="0" dirty="0" err="1"/>
              <a:t>fol</a:t>
            </a:r>
            <a:r>
              <a:rPr lang="de-DE" noProof="0" dirty="0"/>
              <a:t>. 1v (Detail)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C3331D-BA7C-443E-4DAA-DE1328972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2239064"/>
            <a:ext cx="7700962" cy="3617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945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EC88E3-33AD-BEF4-7DBB-813382A3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26463"/>
            <a:ext cx="7700962" cy="430887"/>
          </a:xfrm>
        </p:spPr>
        <p:txBody>
          <a:bodyPr/>
          <a:lstStyle/>
          <a:p>
            <a:r>
              <a:rPr lang="de-DE" sz="2800" b="1" noProof="0" dirty="0">
                <a:effectLst/>
                <a:latin typeface="+mj-lt"/>
                <a:ea typeface="Calibri" panose="020F0502020204030204" pitchFamily="34" charset="0"/>
              </a:rPr>
              <a:t>Ibn Arfaʿ Raʾs, </a:t>
            </a:r>
            <a:r>
              <a:rPr lang="de-DE" sz="2800" i="1" noProof="0" dirty="0" err="1"/>
              <a:t>Šuḏūr</a:t>
            </a:r>
            <a:r>
              <a:rPr lang="de-DE" sz="2800" i="1" noProof="0" dirty="0"/>
              <a:t> </a:t>
            </a:r>
            <a:r>
              <a:rPr lang="de-DE" sz="2800" i="1" noProof="0" dirty="0" err="1"/>
              <a:t>aḏ-ḏahab</a:t>
            </a:r>
            <a:r>
              <a:rPr lang="de-DE" sz="2800" i="1" noProof="0" dirty="0"/>
              <a:t>, </a:t>
            </a:r>
            <a:r>
              <a:rPr lang="de-DE" sz="2800" noProof="0" dirty="0"/>
              <a:t>1. Gedicht </a:t>
            </a:r>
            <a:r>
              <a:rPr lang="de-DE" sz="2800" b="1" noProof="0" dirty="0"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de-DE" sz="2800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B50ADD-FC06-E2BD-0FA4-36CAE725A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78966"/>
            <a:ext cx="7705725" cy="4047197"/>
          </a:xfrm>
        </p:spPr>
        <p:txBody>
          <a:bodyPr/>
          <a:lstStyle/>
          <a:p>
            <a:pPr marL="0" indent="0">
              <a:buNone/>
            </a:pPr>
            <a:r>
              <a:rPr lang="de-DE" sz="2400" noProof="0" dirty="0">
                <a:latin typeface="+mj-lt"/>
              </a:rPr>
              <a:t>Wer den Mars mit der Venus ins Trigon setzt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	Und die Sonne sich mit dem leuchtenden 	Vollmond verbinden lässt, 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Wer den glückbringenden Jupiter mit Merkur vereint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	Hin zu Saturn, damit dieser an Glanz gewinne,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Wer Öle verfestigt und mit Weisheit verflüssigt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	Steine, die das Leben zu Staub hat werden 	lassen, 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Der wird, selbst wenn er am Morgen sehr arm war,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	Am Abend der Reichste der Welten sein.</a:t>
            </a:r>
          </a:p>
          <a:p>
            <a:pPr marL="0" indent="0">
              <a:buNone/>
            </a:pPr>
            <a:endParaRPr lang="de-DE" sz="2400" noProof="0" dirty="0">
              <a:latin typeface="+mj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2BA27-CD2C-5A5C-C76D-AD7C96A88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32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94768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95F99-C36B-A049-602B-02906680C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A0100C-B1EA-D1BB-2DA4-4D563F9DA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26463"/>
            <a:ext cx="7700962" cy="430887"/>
          </a:xfrm>
        </p:spPr>
        <p:txBody>
          <a:bodyPr/>
          <a:lstStyle/>
          <a:p>
            <a:r>
              <a:rPr lang="de-DE" sz="2800" b="1" noProof="0" dirty="0">
                <a:effectLst/>
                <a:latin typeface="+mj-lt"/>
                <a:ea typeface="Calibri" panose="020F0502020204030204" pitchFamily="34" charset="0"/>
              </a:rPr>
              <a:t>Ibn Arfaʿ Raʾs, </a:t>
            </a:r>
            <a:r>
              <a:rPr lang="de-DE" sz="2800" i="1" noProof="0" dirty="0" err="1"/>
              <a:t>Šuḏūr</a:t>
            </a:r>
            <a:r>
              <a:rPr lang="de-DE" sz="2800" i="1" noProof="0" dirty="0"/>
              <a:t> </a:t>
            </a:r>
            <a:r>
              <a:rPr lang="de-DE" sz="2800" i="1" noProof="0" dirty="0" err="1"/>
              <a:t>aḏ-ḏahab</a:t>
            </a:r>
            <a:r>
              <a:rPr lang="de-DE" sz="2800" i="1" noProof="0" dirty="0"/>
              <a:t>, </a:t>
            </a:r>
            <a:r>
              <a:rPr lang="de-DE" sz="2800" noProof="0" dirty="0"/>
              <a:t>1. Gedicht </a:t>
            </a:r>
            <a:r>
              <a:rPr lang="de-DE" sz="2800" b="1" noProof="0" dirty="0"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de-DE" sz="2800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919452-7FBC-7E45-7B72-D5EEB07B1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78966"/>
            <a:ext cx="7705725" cy="404719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de-DE" sz="2400" noProof="0" dirty="0">
                <a:latin typeface="+mj-lt"/>
              </a:rPr>
              <a:t>Wer den </a:t>
            </a:r>
            <a:r>
              <a:rPr lang="de-DE" sz="2400" noProof="0" dirty="0">
                <a:solidFill>
                  <a:srgbClr val="FF0000"/>
                </a:solidFill>
                <a:latin typeface="+mj-lt"/>
              </a:rPr>
              <a:t>Mars </a:t>
            </a:r>
            <a:r>
              <a:rPr lang="de-DE" sz="2400" noProof="0" dirty="0">
                <a:latin typeface="+mj-lt"/>
              </a:rPr>
              <a:t>mit der </a:t>
            </a:r>
            <a:r>
              <a:rPr lang="de-DE" sz="2400" noProof="0" dirty="0">
                <a:solidFill>
                  <a:srgbClr val="00B050"/>
                </a:solidFill>
                <a:latin typeface="+mj-lt"/>
              </a:rPr>
              <a:t>Venus</a:t>
            </a:r>
            <a:r>
              <a:rPr lang="de-DE" sz="2400" noProof="0" dirty="0">
                <a:latin typeface="+mj-lt"/>
              </a:rPr>
              <a:t> ins Trigon setzt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	Und die </a:t>
            </a:r>
            <a:r>
              <a:rPr lang="de-DE" sz="2400" noProof="0" dirty="0">
                <a:solidFill>
                  <a:srgbClr val="FFFF00"/>
                </a:solidFill>
                <a:latin typeface="+mj-lt"/>
              </a:rPr>
              <a:t>Sonne</a:t>
            </a:r>
            <a:r>
              <a:rPr lang="de-DE" sz="2400" noProof="0" dirty="0">
                <a:latin typeface="+mj-lt"/>
              </a:rPr>
              <a:t> sich mit dem leuchtenden 	</a:t>
            </a:r>
            <a:r>
              <a:rPr lang="de-DE" sz="2400" noProof="0" dirty="0">
                <a:solidFill>
                  <a:schemeClr val="bg1"/>
                </a:solidFill>
                <a:highlight>
                  <a:srgbClr val="808080"/>
                </a:highlight>
                <a:latin typeface="+mj-lt"/>
              </a:rPr>
              <a:t>Vollmond</a:t>
            </a:r>
            <a:r>
              <a:rPr lang="de-DE" sz="2400" noProof="0" dirty="0">
                <a:latin typeface="+mj-lt"/>
              </a:rPr>
              <a:t> verbinden lässt, 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Wer den glückbringenden </a:t>
            </a:r>
            <a:r>
              <a:rPr lang="de-DE" sz="2400" noProof="0" dirty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rPr>
              <a:t>Jupiter</a:t>
            </a:r>
            <a:r>
              <a:rPr lang="de-DE" sz="2400" noProof="0" dirty="0">
                <a:latin typeface="+mj-lt"/>
              </a:rPr>
              <a:t> mit </a:t>
            </a:r>
            <a:r>
              <a:rPr lang="de-DE" sz="2400" noProof="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Merkur </a:t>
            </a:r>
            <a:r>
              <a:rPr lang="de-DE" sz="2400" noProof="0" dirty="0">
                <a:latin typeface="+mj-lt"/>
              </a:rPr>
              <a:t>vereint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	Hin zu </a:t>
            </a:r>
            <a:r>
              <a:rPr lang="de-DE" sz="2400" noProof="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Saturn</a:t>
            </a:r>
            <a:r>
              <a:rPr lang="de-DE" sz="2400" noProof="0" dirty="0">
                <a:latin typeface="+mj-lt"/>
              </a:rPr>
              <a:t>, damit dieser an Glanz gewinne,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Wer Öle verfestigt und mit Weisheit verflüssigt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	Steine, die das Leben zu Staub hat werden 	lassen, 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Der wird, selbst wenn er am Morgen sehr arm war,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	Am Abend der Reichste der Welten sein.</a:t>
            </a:r>
          </a:p>
          <a:p>
            <a:pPr marL="0" indent="0">
              <a:buNone/>
            </a:pPr>
            <a:endParaRPr lang="de-DE" sz="2400" noProof="0" dirty="0">
              <a:latin typeface="+mj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39ADE0-6533-1710-872F-0CDB4246BC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33</a:t>
            </a:fld>
            <a:endParaRPr lang="de-DE" noProof="0" dirty="0"/>
          </a:p>
        </p:txBody>
      </p:sp>
      <p:sp>
        <p:nvSpPr>
          <p:cNvPr id="5" name="Sprechblase: oval 4">
            <a:extLst>
              <a:ext uri="{FF2B5EF4-FFF2-40B4-BE49-F238E27FC236}">
                <a16:creationId xmlns:a16="http://schemas.microsoft.com/office/drawing/2014/main" id="{EC4A1F77-BE40-1E9B-584A-B6A073463092}"/>
              </a:ext>
            </a:extLst>
          </p:cNvPr>
          <p:cNvSpPr/>
          <p:nvPr/>
        </p:nvSpPr>
        <p:spPr>
          <a:xfrm>
            <a:off x="1692935" y="1079902"/>
            <a:ext cx="2096218" cy="561875"/>
          </a:xfrm>
          <a:prstGeom prst="wedgeEllipseCallout">
            <a:avLst>
              <a:gd name="adj1" fmla="val -16306"/>
              <a:gd name="adj2" fmla="val 122265"/>
            </a:avLst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noProof="0" dirty="0"/>
              <a:t>Eisen</a:t>
            </a:r>
          </a:p>
        </p:txBody>
      </p:sp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ECD00428-6371-09C9-79B7-F9AE06A465F7}"/>
              </a:ext>
            </a:extLst>
          </p:cNvPr>
          <p:cNvSpPr/>
          <p:nvPr/>
        </p:nvSpPr>
        <p:spPr>
          <a:xfrm>
            <a:off x="4468483" y="1079902"/>
            <a:ext cx="2096218" cy="892806"/>
          </a:xfrm>
          <a:prstGeom prst="wedgeEllipseCallout">
            <a:avLst>
              <a:gd name="adj1" fmla="val -49640"/>
              <a:gd name="adj2" fmla="val 61829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noProof="0" dirty="0"/>
              <a:t>Kupfer</a:t>
            </a:r>
          </a:p>
        </p:txBody>
      </p:sp>
      <p:sp>
        <p:nvSpPr>
          <p:cNvPr id="7" name="Sprechblase: oval 6">
            <a:extLst>
              <a:ext uri="{FF2B5EF4-FFF2-40B4-BE49-F238E27FC236}">
                <a16:creationId xmlns:a16="http://schemas.microsoft.com/office/drawing/2014/main" id="{A8C44047-AEB3-28EF-5949-FDF0F66742FC}"/>
              </a:ext>
            </a:extLst>
          </p:cNvPr>
          <p:cNvSpPr/>
          <p:nvPr/>
        </p:nvSpPr>
        <p:spPr>
          <a:xfrm>
            <a:off x="6075873" y="4091901"/>
            <a:ext cx="2274496" cy="1285336"/>
          </a:xfrm>
          <a:prstGeom prst="wedgeEllipseCallout">
            <a:avLst>
              <a:gd name="adj1" fmla="val -34413"/>
              <a:gd name="adj2" fmla="val -8045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000" noProof="0" dirty="0">
                <a:solidFill>
                  <a:schemeClr val="bg2"/>
                </a:solidFill>
              </a:rPr>
              <a:t>Quecksilber</a:t>
            </a:r>
          </a:p>
        </p:txBody>
      </p:sp>
      <p:sp>
        <p:nvSpPr>
          <p:cNvPr id="8" name="Sprechblase: oval 7">
            <a:extLst>
              <a:ext uri="{FF2B5EF4-FFF2-40B4-BE49-F238E27FC236}">
                <a16:creationId xmlns:a16="http://schemas.microsoft.com/office/drawing/2014/main" id="{17D37CB7-CB8A-9613-23EB-9A8FAEE8BECF}"/>
              </a:ext>
            </a:extLst>
          </p:cNvPr>
          <p:cNvSpPr/>
          <p:nvPr/>
        </p:nvSpPr>
        <p:spPr>
          <a:xfrm>
            <a:off x="3588590" y="4206081"/>
            <a:ext cx="2096218" cy="771361"/>
          </a:xfrm>
          <a:prstGeom prst="wedgeEllipseCallout">
            <a:avLst>
              <a:gd name="adj1" fmla="val -1080"/>
              <a:gd name="adj2" fmla="val -110424"/>
            </a:avLst>
          </a:prstGeom>
          <a:solidFill>
            <a:schemeClr val="tx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000" noProof="0" dirty="0">
                <a:effectLst/>
                <a:latin typeface="+mj-lt"/>
                <a:ea typeface="Times New Roman" panose="02020603050405020304" pitchFamily="18" charset="0"/>
                <a:cs typeface="Arabic Typesetting" panose="03020402040406030203" pitchFamily="66" charset="-78"/>
              </a:rPr>
              <a:t>Zinn</a:t>
            </a:r>
            <a:endParaRPr lang="de-DE" sz="2000" noProof="0" dirty="0">
              <a:latin typeface="+mj-lt"/>
            </a:endParaRPr>
          </a:p>
        </p:txBody>
      </p:sp>
      <p:sp>
        <p:nvSpPr>
          <p:cNvPr id="9" name="Sprechblase: oval 8">
            <a:extLst>
              <a:ext uri="{FF2B5EF4-FFF2-40B4-BE49-F238E27FC236}">
                <a16:creationId xmlns:a16="http://schemas.microsoft.com/office/drawing/2014/main" id="{88D24BBD-459E-C90E-4DE8-750DA4BEF55C}"/>
              </a:ext>
            </a:extLst>
          </p:cNvPr>
          <p:cNvSpPr/>
          <p:nvPr/>
        </p:nvSpPr>
        <p:spPr>
          <a:xfrm>
            <a:off x="793631" y="4770407"/>
            <a:ext cx="2539042" cy="983367"/>
          </a:xfrm>
          <a:prstGeom prst="wedgeEllipseCallout">
            <a:avLst>
              <a:gd name="adj1" fmla="val 29843"/>
              <a:gd name="adj2" fmla="val -123773"/>
            </a:avLst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noProof="0" dirty="0"/>
              <a:t>Schwarzblei</a:t>
            </a:r>
          </a:p>
        </p:txBody>
      </p:sp>
      <p:sp>
        <p:nvSpPr>
          <p:cNvPr id="11" name="Sprechblase: oval 10">
            <a:extLst>
              <a:ext uri="{FF2B5EF4-FFF2-40B4-BE49-F238E27FC236}">
                <a16:creationId xmlns:a16="http://schemas.microsoft.com/office/drawing/2014/main" id="{BDFC1191-28F8-DDF1-CFE0-AFD1CE5F3060}"/>
              </a:ext>
            </a:extLst>
          </p:cNvPr>
          <p:cNvSpPr/>
          <p:nvPr/>
        </p:nvSpPr>
        <p:spPr>
          <a:xfrm>
            <a:off x="-328971" y="1748035"/>
            <a:ext cx="2096218" cy="983367"/>
          </a:xfrm>
          <a:prstGeom prst="wedgeEllipseCallout">
            <a:avLst>
              <a:gd name="adj1" fmla="val 96039"/>
              <a:gd name="adj2" fmla="val 4325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noProof="0" dirty="0">
                <a:solidFill>
                  <a:schemeClr val="bg2"/>
                </a:solidFill>
              </a:rPr>
              <a:t>Gold</a:t>
            </a:r>
          </a:p>
        </p:txBody>
      </p:sp>
      <p:sp>
        <p:nvSpPr>
          <p:cNvPr id="12" name="Sprechblase: oval 11">
            <a:extLst>
              <a:ext uri="{FF2B5EF4-FFF2-40B4-BE49-F238E27FC236}">
                <a16:creationId xmlns:a16="http://schemas.microsoft.com/office/drawing/2014/main" id="{9DA4CBD7-1C9C-0503-5649-54C9C992E992}"/>
              </a:ext>
            </a:extLst>
          </p:cNvPr>
          <p:cNvSpPr/>
          <p:nvPr/>
        </p:nvSpPr>
        <p:spPr>
          <a:xfrm>
            <a:off x="-172526" y="3429000"/>
            <a:ext cx="1683590" cy="662901"/>
          </a:xfrm>
          <a:prstGeom prst="wedgeEllipseCallout">
            <a:avLst>
              <a:gd name="adj1" fmla="val 64284"/>
              <a:gd name="adj2" fmla="val -72743"/>
            </a:avLst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000" noProof="0" dirty="0">
                <a:solidFill>
                  <a:schemeClr val="bg2"/>
                </a:solidFill>
              </a:rPr>
              <a:t>Silber</a:t>
            </a:r>
          </a:p>
        </p:txBody>
      </p:sp>
    </p:spTree>
    <p:extLst>
      <p:ext uri="{BB962C8B-B14F-4D97-AF65-F5344CB8AC3E}">
        <p14:creationId xmlns:p14="http://schemas.microsoft.com/office/powerpoint/2010/main" val="1440352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79C50-9B4F-1910-7504-373FBBAD3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1C590-AFC0-CCBB-16AE-F26A9DCE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26463"/>
            <a:ext cx="7700962" cy="430887"/>
          </a:xfrm>
        </p:spPr>
        <p:txBody>
          <a:bodyPr/>
          <a:lstStyle/>
          <a:p>
            <a:r>
              <a:rPr lang="de-DE" sz="2800" b="1" noProof="0" dirty="0">
                <a:effectLst/>
                <a:latin typeface="+mj-lt"/>
                <a:ea typeface="Calibri" panose="020F0502020204030204" pitchFamily="34" charset="0"/>
              </a:rPr>
              <a:t>Ibn Arfaʿ Raʾs, </a:t>
            </a:r>
            <a:r>
              <a:rPr lang="de-DE" sz="2800" i="1" noProof="0" dirty="0" err="1"/>
              <a:t>Šuḏūr</a:t>
            </a:r>
            <a:r>
              <a:rPr lang="de-DE" sz="2800" i="1" noProof="0" dirty="0"/>
              <a:t> </a:t>
            </a:r>
            <a:r>
              <a:rPr lang="de-DE" sz="2800" i="1" noProof="0" dirty="0" err="1"/>
              <a:t>aḏ-ḏahab</a:t>
            </a:r>
            <a:r>
              <a:rPr lang="de-DE" sz="2800" i="1" noProof="0" dirty="0"/>
              <a:t>, </a:t>
            </a:r>
            <a:r>
              <a:rPr lang="de-DE" sz="2800" noProof="0" dirty="0"/>
              <a:t>1. Gedicht </a:t>
            </a:r>
            <a:r>
              <a:rPr lang="de-DE" sz="2800" b="1" noProof="0" dirty="0"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de-DE" sz="2800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AD90DD-045E-3344-1307-3D7DC58A8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78966"/>
            <a:ext cx="7705725" cy="4047197"/>
          </a:xfrm>
        </p:spPr>
        <p:txBody>
          <a:bodyPr/>
          <a:lstStyle/>
          <a:p>
            <a:pPr marL="0" indent="0">
              <a:buNone/>
            </a:pPr>
            <a:r>
              <a:rPr lang="de-DE" sz="2400" noProof="0" dirty="0">
                <a:latin typeface="+mj-lt"/>
              </a:rPr>
              <a:t>Wer den Mars mit der Venus ins Trigon setzt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	Und die Sonne sich mit dem leuchtenden 	Vollmond verbinden lässt, 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Wer den glückbringenden Jupiter mit Merkur vereint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	Hin zu Saturn, damit dieser an Glanz gewinne,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Wer Öle verfestigt und mit Weisheit verflüssigt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	Steine, die das Leben zu Staub hat werden 	lassen, 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Der wird, selbst wenn er am Morgen sehr arm war,</a:t>
            </a:r>
          </a:p>
          <a:p>
            <a:pPr marL="0" indent="0">
              <a:buNone/>
            </a:pPr>
            <a:r>
              <a:rPr lang="de-DE" sz="2400" noProof="0" dirty="0">
                <a:latin typeface="+mj-lt"/>
              </a:rPr>
              <a:t>	Am Abend </a:t>
            </a:r>
            <a:r>
              <a:rPr lang="de-DE" sz="2400" noProof="0" dirty="0">
                <a:solidFill>
                  <a:srgbClr val="FF0000"/>
                </a:solidFill>
                <a:latin typeface="+mj-lt"/>
              </a:rPr>
              <a:t>der Reichste der Welten </a:t>
            </a:r>
            <a:r>
              <a:rPr lang="de-DE" sz="2400" noProof="0" dirty="0">
                <a:latin typeface="+mj-lt"/>
              </a:rPr>
              <a:t>sein.</a:t>
            </a:r>
          </a:p>
          <a:p>
            <a:pPr marL="0" indent="0">
              <a:buNone/>
            </a:pPr>
            <a:endParaRPr lang="de-DE" sz="2400" noProof="0" dirty="0">
              <a:latin typeface="+mj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E95022-6614-F38A-96E5-5884FEC828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34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00512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7F184-4363-36DB-EDCE-F0DF0F2D9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65A25A-77AD-EBB2-49A5-001B5BE26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155549"/>
            <a:ext cx="3709024" cy="3323987"/>
          </a:xfrm>
        </p:spPr>
        <p:txBody>
          <a:bodyPr/>
          <a:lstStyle/>
          <a:p>
            <a:r>
              <a:rPr lang="de-DE" i="1" noProof="0" dirty="0" err="1"/>
              <a:t>aṭ-Ṭibb</a:t>
            </a:r>
            <a:r>
              <a:rPr lang="de-DE" i="1" noProof="0" dirty="0"/>
              <a:t> al-</a:t>
            </a:r>
            <a:r>
              <a:rPr lang="de-DE" i="1" noProof="0" dirty="0" err="1"/>
              <a:t>ǧadīd</a:t>
            </a:r>
            <a:r>
              <a:rPr lang="de-DE" i="1" noProof="0" dirty="0"/>
              <a:t> al-</a:t>
            </a:r>
            <a:r>
              <a:rPr lang="de-DE" i="1" noProof="0" dirty="0" err="1"/>
              <a:t>kīmiyāʾī</a:t>
            </a:r>
            <a:r>
              <a:rPr lang="de-DE" noProof="0" dirty="0"/>
              <a:t> </a:t>
            </a:r>
            <a:br>
              <a:rPr lang="de-DE" noProof="0" dirty="0"/>
            </a:br>
            <a:r>
              <a:rPr lang="de-DE" noProof="0" dirty="0"/>
              <a:t>(„Die neue alchemische Medizin“) </a:t>
            </a:r>
            <a:br>
              <a:rPr lang="de-DE" noProof="0" dirty="0"/>
            </a:br>
            <a:br>
              <a:rPr lang="de-DE" noProof="0" dirty="0"/>
            </a:br>
            <a:r>
              <a:rPr lang="de-DE" noProof="0" dirty="0"/>
              <a:t>und </a:t>
            </a:r>
            <a:br>
              <a:rPr lang="de-DE" noProof="0" dirty="0"/>
            </a:br>
            <a:br>
              <a:rPr lang="de-DE" noProof="0" dirty="0"/>
            </a:br>
            <a:r>
              <a:rPr lang="de-DE" i="1" noProof="0" dirty="0"/>
              <a:t>al-</a:t>
            </a:r>
            <a:r>
              <a:rPr lang="de-DE" i="1" noProof="0" dirty="0" err="1"/>
              <a:t>Kīmiyāʾ</a:t>
            </a:r>
            <a:r>
              <a:rPr lang="de-DE" i="1" noProof="0" dirty="0"/>
              <a:t> al-</a:t>
            </a:r>
            <a:r>
              <a:rPr lang="de-DE" i="1" noProof="0" dirty="0" err="1"/>
              <a:t>malakīya</a:t>
            </a:r>
            <a:r>
              <a:rPr lang="de-DE" i="1" noProof="0" dirty="0"/>
              <a:t> </a:t>
            </a:r>
            <a:r>
              <a:rPr lang="de-DE" noProof="0" dirty="0"/>
              <a:t>(„Königliche Alchemie“)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1E19DB-B4DF-768D-23F6-2E49D39FCE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35</a:t>
            </a:fld>
            <a:endParaRPr lang="de-DE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596D13C-C610-C97A-BC6E-E259BD4E6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592" y="1041401"/>
            <a:ext cx="3875932" cy="5084762"/>
          </a:xfrm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FC108E7-F6AC-1D96-9636-1C2A88A15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5743254"/>
            <a:ext cx="7705725" cy="382909"/>
          </a:xfrm>
        </p:spPr>
        <p:txBody>
          <a:bodyPr/>
          <a:lstStyle/>
          <a:p>
            <a:pPr marL="0" indent="0">
              <a:buNone/>
            </a:pPr>
            <a:r>
              <a:rPr lang="de-DE" noProof="0" dirty="0"/>
              <a:t>Sprenger 1969, </a:t>
            </a:r>
            <a:r>
              <a:rPr lang="de-DE" noProof="0" dirty="0" err="1"/>
              <a:t>fol</a:t>
            </a:r>
            <a:r>
              <a:rPr lang="de-DE" noProof="0" dirty="0"/>
              <a:t>. 51v</a:t>
            </a:r>
          </a:p>
        </p:txBody>
      </p:sp>
    </p:spTree>
    <p:extLst>
      <p:ext uri="{BB962C8B-B14F-4D97-AF65-F5344CB8AC3E}">
        <p14:creationId xmlns:p14="http://schemas.microsoft.com/office/powerpoint/2010/main" val="3422599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58646-5918-2638-B269-6A30C35F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126" y="867488"/>
            <a:ext cx="3007473" cy="2585323"/>
          </a:xfrm>
        </p:spPr>
        <p:txBody>
          <a:bodyPr/>
          <a:lstStyle/>
          <a:p>
            <a:r>
              <a:rPr lang="de-DE" dirty="0"/>
              <a:t>Theophrastus Bombast von Hohenheim, genannt Paracelsus (1493/4- 1541), </a:t>
            </a:r>
            <a:br>
              <a:rPr lang="de-DE" dirty="0"/>
            </a:br>
            <a:r>
              <a:rPr lang="de-DE" dirty="0"/>
              <a:t>Begründer der sog. Iatrochemie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B35918-6069-1EBD-6DE6-7DCC72FA5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altLang="de-DE"/>
              <a:t>Regula Forster	</a:t>
            </a:r>
            <a:fld id="{AC4E8C52-C9A0-4D26-A17B-F7802D8A7D84}" type="slidenum">
              <a:rPr lang="de-DE" altLang="de-DE" smtClean="0"/>
              <a:pPr algn="r"/>
              <a:t>36</a:t>
            </a:fld>
            <a:endParaRPr lang="de-DE" altLang="de-DE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40CC016-3B42-EDAA-EC08-C1462467B4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869113"/>
            <a:ext cx="4340923" cy="52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016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11DE1-D34E-6897-F3BE-1B903F22E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76F855-8937-E4A3-CA13-1CE80F838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041402"/>
            <a:ext cx="3709024" cy="4436372"/>
          </a:xfrm>
        </p:spPr>
        <p:txBody>
          <a:bodyPr/>
          <a:lstStyle/>
          <a:p>
            <a:r>
              <a:rPr lang="de-DE" b="0" i="1" noProof="0" dirty="0" err="1">
                <a:latin typeface="+mn-lt"/>
              </a:rPr>
              <a:t>aṭ-Ṭibb</a:t>
            </a:r>
            <a:r>
              <a:rPr lang="de-DE" b="0" i="1" noProof="0" dirty="0">
                <a:latin typeface="+mn-lt"/>
              </a:rPr>
              <a:t> al-</a:t>
            </a:r>
            <a:r>
              <a:rPr lang="de-DE" b="0" i="1" noProof="0" dirty="0" err="1">
                <a:latin typeface="+mn-lt"/>
              </a:rPr>
              <a:t>ǧadīd</a:t>
            </a:r>
            <a:r>
              <a:rPr lang="de-DE" b="0" i="1" noProof="0" dirty="0">
                <a:latin typeface="+mn-lt"/>
              </a:rPr>
              <a:t> al-</a:t>
            </a:r>
            <a:r>
              <a:rPr lang="de-DE" b="0" i="1" noProof="0" dirty="0" err="1">
                <a:latin typeface="+mn-lt"/>
              </a:rPr>
              <a:t>kīmiyāʾī</a:t>
            </a:r>
            <a:r>
              <a:rPr lang="de-DE" b="0" noProof="0" dirty="0">
                <a:latin typeface="+mn-lt"/>
              </a:rPr>
              <a:t> </a:t>
            </a:r>
            <a:br>
              <a:rPr lang="de-DE" b="0" noProof="0" dirty="0">
                <a:latin typeface="+mn-lt"/>
              </a:rPr>
            </a:br>
            <a:r>
              <a:rPr lang="de-DE" b="0" noProof="0" dirty="0">
                <a:latin typeface="+mn-lt"/>
              </a:rPr>
              <a:t>und </a:t>
            </a:r>
            <a:br>
              <a:rPr lang="de-DE" b="0" noProof="0" dirty="0">
                <a:latin typeface="+mn-lt"/>
              </a:rPr>
            </a:br>
            <a:r>
              <a:rPr lang="de-DE" b="0" i="1" noProof="0" dirty="0">
                <a:latin typeface="+mn-lt"/>
              </a:rPr>
              <a:t>al-</a:t>
            </a:r>
            <a:r>
              <a:rPr lang="de-DE" b="0" i="1" noProof="0" dirty="0" err="1">
                <a:latin typeface="+mn-lt"/>
              </a:rPr>
              <a:t>Kīmiyāʾ</a:t>
            </a:r>
            <a:r>
              <a:rPr lang="de-DE" b="0" i="1" noProof="0" dirty="0">
                <a:latin typeface="+mn-lt"/>
              </a:rPr>
              <a:t> al-</a:t>
            </a:r>
            <a:r>
              <a:rPr lang="de-DE" b="0" i="1" noProof="0" dirty="0" err="1">
                <a:latin typeface="+mn-lt"/>
              </a:rPr>
              <a:t>malakīya</a:t>
            </a:r>
            <a:br>
              <a:rPr lang="de-DE" b="0" noProof="0" dirty="0">
                <a:latin typeface="+mn-lt"/>
              </a:rPr>
            </a:br>
            <a:br>
              <a:rPr lang="de-DE" b="0" noProof="0" dirty="0">
                <a:latin typeface="+mn-lt"/>
              </a:rPr>
            </a:br>
            <a:r>
              <a:rPr lang="de-DE" b="0" noProof="0" dirty="0">
                <a:latin typeface="+mn-lt"/>
              </a:rPr>
              <a:t>Arabische Übersetzungen aus dem Lateinischen durch den Palastarzt </a:t>
            </a:r>
            <a:r>
              <a:rPr lang="de-DE" sz="2400" b="0" dirty="0" err="1">
                <a:effectLst/>
                <a:latin typeface="+mn-lt"/>
                <a:ea typeface="Aptos" panose="020B0004020202020204" pitchFamily="34" charset="0"/>
                <a:cs typeface="Arabic Typesetting" panose="03020402040406030203" pitchFamily="66" charset="-78"/>
              </a:rPr>
              <a:t>Nīqūlāwus</a:t>
            </a:r>
            <a:r>
              <a:rPr lang="de-DE" sz="2400" b="0" dirty="0">
                <a:effectLst/>
                <a:latin typeface="+mn-lt"/>
                <a:ea typeface="Aptos" panose="020B0004020202020204" pitchFamily="34" charset="0"/>
                <a:cs typeface="Arabic Typesetting" panose="03020402040406030203" pitchFamily="66" charset="-78"/>
              </a:rPr>
              <a:t>, im Auftrag des Oberhofarztes </a:t>
            </a:r>
            <a:r>
              <a:rPr lang="de-DE" sz="2400" b="0" dirty="0" err="1">
                <a:effectLst/>
                <a:latin typeface="+mn-lt"/>
                <a:ea typeface="Aptos" panose="020B0004020202020204" pitchFamily="34" charset="0"/>
                <a:cs typeface="Arabic Typesetting" panose="03020402040406030203" pitchFamily="66" charset="-78"/>
              </a:rPr>
              <a:t>Ṣāliḥ</a:t>
            </a:r>
            <a:r>
              <a:rPr lang="de-DE" sz="2400" b="0" dirty="0">
                <a:effectLst/>
                <a:latin typeface="+mn-lt"/>
                <a:ea typeface="Aptos" panose="020B0004020202020204" pitchFamily="34" charset="0"/>
                <a:cs typeface="Arabic Typesetting" panose="03020402040406030203" pitchFamily="66" charset="-78"/>
              </a:rPr>
              <a:t> b. </a:t>
            </a:r>
            <a:r>
              <a:rPr lang="de-DE" sz="2400" b="0" dirty="0" err="1">
                <a:effectLst/>
                <a:latin typeface="+mn-lt"/>
                <a:ea typeface="Aptos" panose="020B0004020202020204" pitchFamily="34" charset="0"/>
                <a:cs typeface="Arabic Typesetting" panose="03020402040406030203" pitchFamily="66" charset="-78"/>
              </a:rPr>
              <a:t>Naṣrallāh</a:t>
            </a:r>
            <a:r>
              <a:rPr lang="de-DE" sz="2400" b="0" dirty="0">
                <a:effectLst/>
                <a:latin typeface="+mn-lt"/>
                <a:ea typeface="Aptos" panose="020B0004020202020204" pitchFamily="34" charset="0"/>
                <a:cs typeface="Arabic Typesetting" panose="03020402040406030203" pitchFamily="66" charset="-78"/>
              </a:rPr>
              <a:t> b. </a:t>
            </a:r>
            <a:r>
              <a:rPr lang="de-DE" sz="2400" b="0" dirty="0" err="1">
                <a:effectLst/>
                <a:latin typeface="+mn-lt"/>
                <a:ea typeface="Aptos" panose="020B0004020202020204" pitchFamily="34" charset="0"/>
                <a:cs typeface="Arabic Typesetting" panose="03020402040406030203" pitchFamily="66" charset="-78"/>
              </a:rPr>
              <a:t>Sallūm</a:t>
            </a:r>
            <a:br>
              <a:rPr lang="de-DE" sz="2400" b="0" dirty="0">
                <a:effectLst/>
                <a:latin typeface="+mn-lt"/>
                <a:ea typeface="Aptos" panose="020B0004020202020204" pitchFamily="34" charset="0"/>
                <a:cs typeface="Arabic Typesetting" panose="03020402040406030203" pitchFamily="66" charset="-78"/>
              </a:rPr>
            </a:br>
            <a:br>
              <a:rPr lang="de-DE" sz="2400" b="0" dirty="0">
                <a:effectLst/>
                <a:latin typeface="+mn-lt"/>
                <a:ea typeface="Aptos" panose="020B0004020202020204" pitchFamily="34" charset="0"/>
                <a:cs typeface="Arabic Typesetting" panose="03020402040406030203" pitchFamily="66" charset="-78"/>
              </a:rPr>
            </a:br>
            <a:r>
              <a:rPr lang="de-DE" sz="2400" b="0" dirty="0">
                <a:effectLst/>
                <a:latin typeface="+mn-lt"/>
                <a:ea typeface="Aptos" panose="020B0004020202020204" pitchFamily="34" charset="0"/>
                <a:cs typeface="Arabic Typesetting" panose="03020402040406030203" pitchFamily="66" charset="-78"/>
              </a:rPr>
              <a:t>(17. Jh.)</a:t>
            </a:r>
            <a:endParaRPr lang="de-DE" b="0" noProof="0" dirty="0">
              <a:latin typeface="+mn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240BEC-A533-51EE-6661-37CA85293A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37</a:t>
            </a:fld>
            <a:endParaRPr lang="de-DE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9D08C0F-F782-21D5-728D-5C3FAC7FB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592" y="1041401"/>
            <a:ext cx="3875932" cy="5084762"/>
          </a:xfrm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7A18E67-D107-FB8B-DA4B-C1E146231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5743254"/>
            <a:ext cx="7705725" cy="382909"/>
          </a:xfrm>
        </p:spPr>
        <p:txBody>
          <a:bodyPr/>
          <a:lstStyle/>
          <a:p>
            <a:pPr marL="0" indent="0">
              <a:buNone/>
            </a:pPr>
            <a:r>
              <a:rPr lang="de-DE" noProof="0" dirty="0"/>
              <a:t>Sprenger 1969, </a:t>
            </a:r>
            <a:r>
              <a:rPr lang="de-DE" noProof="0" dirty="0" err="1"/>
              <a:t>fol</a:t>
            </a:r>
            <a:r>
              <a:rPr lang="de-DE" noProof="0" dirty="0"/>
              <a:t>. 51v</a:t>
            </a:r>
          </a:p>
        </p:txBody>
      </p:sp>
    </p:spTree>
    <p:extLst>
      <p:ext uri="{BB962C8B-B14F-4D97-AF65-F5344CB8AC3E}">
        <p14:creationId xmlns:p14="http://schemas.microsoft.com/office/powerpoint/2010/main" val="4218805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D6310-5C91-4869-97EC-58B8B8F58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en-GB" dirty="0"/>
              <a:t>Daniel </a:t>
            </a:r>
            <a:r>
              <a:rPr lang="en-GB" dirty="0" err="1"/>
              <a:t>Sennert</a:t>
            </a:r>
            <a:r>
              <a:rPr lang="en-GB" dirty="0"/>
              <a:t> (1572–1637)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32A743-E323-9A7E-E903-3C9B51BF0B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altLang="de-DE"/>
              <a:t>Regula Forster	</a:t>
            </a:r>
            <a:fld id="{AC4E8C52-C9A0-4D26-A17B-F7802D8A7D84}" type="slidenum">
              <a:rPr lang="de-DE" altLang="de-DE" smtClean="0"/>
              <a:pPr algn="r"/>
              <a:t>38</a:t>
            </a:fld>
            <a:endParaRPr lang="de-DE" altLang="de-DE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F5F8B71-D2E1-385B-DB34-61B746A0B8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580" y="913864"/>
            <a:ext cx="3601520" cy="52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676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EA1A51-2FA8-5263-5049-568372F9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051715"/>
            <a:ext cx="7700962" cy="369332"/>
          </a:xfrm>
        </p:spPr>
        <p:txBody>
          <a:bodyPr/>
          <a:lstStyle/>
          <a:p>
            <a:r>
              <a:rPr lang="de-DE" noProof="0" dirty="0"/>
              <a:t>Johann Jacob Wecker (1528–1586)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7A023D-8340-E6AF-479D-0ACAE9B18D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39</a:t>
            </a:fld>
            <a:endParaRPr lang="de-DE" noProof="0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50481308-1701-630F-248A-FF999DDA2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1623061"/>
            <a:ext cx="3349756" cy="465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871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B45DB-3060-B672-9CA1-48460FD73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C263E-6252-3680-9223-D9514F58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B722A8-474F-C3C4-CE5B-2B00FB7FFE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4</a:t>
            </a:fld>
            <a:endParaRPr lang="de-DE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ACC49E6-204A-D35F-F07A-8BF00D98F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838" y="925513"/>
            <a:ext cx="41400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51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07E578-F82F-7207-8689-DEABA741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en-GB" dirty="0"/>
              <a:t>Oswald Croll (ca. 1560–1608)</a:t>
            </a:r>
          </a:p>
        </p:txBody>
      </p:sp>
      <p:pic>
        <p:nvPicPr>
          <p:cNvPr id="6" name="Inhaltsplatzhalter 5" descr="Ein Bild, das Text, Kunst, Sammelstück, Bild enthält.&#10;&#10;KI-generierte Inhalte können fehlerhaft sein.">
            <a:extLst>
              <a:ext uri="{FF2B5EF4-FFF2-40B4-BE49-F238E27FC236}">
                <a16:creationId xmlns:a16="http://schemas.microsoft.com/office/drawing/2014/main" id="{4F931EA1-F464-AA67-8BD9-B659AA78E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819676"/>
            <a:ext cx="3385344" cy="4352925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C9113A-3C01-2305-B54E-667172CCF3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altLang="de-DE"/>
              <a:t>Regula Forster	</a:t>
            </a:r>
            <a:fld id="{AC4E8C52-C9A0-4D26-A17B-F7802D8A7D84}" type="slidenum">
              <a:rPr lang="de-DE" altLang="de-DE" smtClean="0"/>
              <a:pPr algn="r"/>
              <a:t>40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34550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0F94B-5CF4-C8AE-ACE1-AE5895951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8EF666-C343-A049-46AF-5B9C7A812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4A3C51-A31E-F12C-9148-82E60F8797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41</a:t>
            </a:fld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62DFA5-707B-6539-5784-912625925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noProof="0" dirty="0" err="1"/>
              <a:t>fol</a:t>
            </a:r>
            <a:r>
              <a:rPr lang="de-DE" noProof="0" dirty="0"/>
              <a:t>. 1r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42D035A-7451-F298-990A-B3725D323C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3776" y="883222"/>
            <a:ext cx="4116324" cy="539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510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4DE92-7116-3F7B-10D3-5BFE28FDF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215B9-7E8A-ACEF-68F3-4B2425F1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9BB4E2-B607-018F-3E49-EC956F5574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5</a:t>
            </a:fld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1D33D0-6D88-778A-D931-6E1D438F0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noProof="0" dirty="0" err="1"/>
              <a:t>fol</a:t>
            </a:r>
            <a:r>
              <a:rPr lang="de-DE" noProof="0" dirty="0"/>
              <a:t>. 1v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219F8E1-84E7-66A6-D792-6C755943D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857" y="779559"/>
            <a:ext cx="4155006" cy="544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18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450DB-6297-B9B9-4748-298C81137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683FE2-C4F7-C57F-2EBA-C1D10D65D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9A3897-4218-DB75-D13D-4DCD8B3B5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6</a:t>
            </a:fld>
            <a:endParaRPr lang="de-DE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38D0B83-680D-0C36-0146-E0D8A2C5C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592" y="1041401"/>
            <a:ext cx="3875932" cy="5084762"/>
          </a:xfrm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BE31876-1F53-A988-9AFE-72E020521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noProof="0" dirty="0" err="1"/>
              <a:t>fol</a:t>
            </a:r>
            <a:r>
              <a:rPr lang="de-DE" noProof="0" dirty="0"/>
              <a:t>. 51v</a:t>
            </a:r>
          </a:p>
        </p:txBody>
      </p:sp>
    </p:spTree>
    <p:extLst>
      <p:ext uri="{BB962C8B-B14F-4D97-AF65-F5344CB8AC3E}">
        <p14:creationId xmlns:p14="http://schemas.microsoft.com/office/powerpoint/2010/main" val="2122181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2D19B6-F5A5-1F36-75B7-FDACF74A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3B878A-BF08-175C-1BDD-333E38958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7</a:t>
            </a:fld>
            <a:endParaRPr lang="de-DE" noProof="0" dirty="0"/>
          </a:p>
        </p:txBody>
      </p:sp>
      <p:pic>
        <p:nvPicPr>
          <p:cNvPr id="11" name="Grafik 4">
            <a:extLst>
              <a:ext uri="{FF2B5EF4-FFF2-40B4-BE49-F238E27FC236}">
                <a16:creationId xmlns:a16="http://schemas.microsoft.com/office/drawing/2014/main" id="{8DCF8A20-1B1C-FCEA-E16E-9FB8D4323A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1897748"/>
            <a:ext cx="7265495" cy="367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7">
            <a:extLst>
              <a:ext uri="{FF2B5EF4-FFF2-40B4-BE49-F238E27FC236}">
                <a16:creationId xmlns:a16="http://schemas.microsoft.com/office/drawing/2014/main" id="{AAC05722-D17F-3070-DF8D-16D64EE9374B}"/>
              </a:ext>
            </a:extLst>
          </p:cNvPr>
          <p:cNvSpPr txBox="1">
            <a:spLocks/>
          </p:cNvSpPr>
          <p:nvPr/>
        </p:nvSpPr>
        <p:spPr bwMode="auto">
          <a:xfrm>
            <a:off x="719138" y="5756831"/>
            <a:ext cx="7705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462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85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24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DE" noProof="0" dirty="0" err="1"/>
              <a:t>fol</a:t>
            </a:r>
            <a:r>
              <a:rPr lang="de-DE" noProof="0" dirty="0"/>
              <a:t>. 98r (Detail)</a:t>
            </a:r>
          </a:p>
        </p:txBody>
      </p:sp>
    </p:spTree>
    <p:extLst>
      <p:ext uri="{BB962C8B-B14F-4D97-AF65-F5344CB8AC3E}">
        <p14:creationId xmlns:p14="http://schemas.microsoft.com/office/powerpoint/2010/main" val="2359245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902F8-2E91-4ED7-7C7B-4C7AA1F74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88D983-3B45-F72C-F6F7-F7AF56C8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8B562C-E42C-21D5-078A-7C94981286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8</a:t>
            </a:fld>
            <a:endParaRPr lang="de-DE" noProof="0" dirty="0"/>
          </a:p>
        </p:txBody>
      </p:sp>
      <p:pic>
        <p:nvPicPr>
          <p:cNvPr id="11" name="Grafik 4">
            <a:extLst>
              <a:ext uri="{FF2B5EF4-FFF2-40B4-BE49-F238E27FC236}">
                <a16:creationId xmlns:a16="http://schemas.microsoft.com/office/drawing/2014/main" id="{E9143EE7-4FFC-1C6B-C60D-BDDA780FB0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1897748"/>
            <a:ext cx="7265495" cy="367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7">
            <a:extLst>
              <a:ext uri="{FF2B5EF4-FFF2-40B4-BE49-F238E27FC236}">
                <a16:creationId xmlns:a16="http://schemas.microsoft.com/office/drawing/2014/main" id="{A2AF33D2-D35A-A398-F7B9-1F06C907F6AA}"/>
              </a:ext>
            </a:extLst>
          </p:cNvPr>
          <p:cNvSpPr txBox="1">
            <a:spLocks/>
          </p:cNvSpPr>
          <p:nvPr/>
        </p:nvSpPr>
        <p:spPr bwMode="auto">
          <a:xfrm>
            <a:off x="719138" y="5756831"/>
            <a:ext cx="7705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462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85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24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DE" noProof="0" dirty="0" err="1"/>
              <a:t>fol</a:t>
            </a:r>
            <a:r>
              <a:rPr lang="de-DE" noProof="0" dirty="0"/>
              <a:t>. 98r (Detail)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EE3CC40-9034-467A-3B18-B0920CD1685B}"/>
              </a:ext>
            </a:extLst>
          </p:cNvPr>
          <p:cNvSpPr/>
          <p:nvPr/>
        </p:nvSpPr>
        <p:spPr>
          <a:xfrm>
            <a:off x="1682151" y="4615134"/>
            <a:ext cx="931653" cy="793631"/>
          </a:xfrm>
          <a:prstGeom prst="ellipse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>
              <a:ln>
                <a:solidFill>
                  <a:srgbClr val="FF00FF"/>
                </a:solidFill>
              </a:ln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82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B522A-78C3-84FA-B44C-594DF7C07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9D747D-D6E7-67DF-7E4D-647FE5613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noProof="0" dirty="0"/>
              <a:t>Sprenger 1969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D46744-8B1D-7CE4-6642-949DD4D21E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de-DE" noProof="0" dirty="0"/>
              <a:t>Regula Forster	</a:t>
            </a:r>
            <a:fld id="{AC4E8C52-C9A0-4D26-A17B-F7802D8A7D84}" type="slidenum">
              <a:rPr lang="de-DE" noProof="0" smtClean="0"/>
              <a:pPr algn="r"/>
              <a:t>9</a:t>
            </a:fld>
            <a:endParaRPr lang="de-DE" noProof="0" dirty="0"/>
          </a:p>
        </p:txBody>
      </p:sp>
      <p:pic>
        <p:nvPicPr>
          <p:cNvPr id="11" name="Grafik 4">
            <a:extLst>
              <a:ext uri="{FF2B5EF4-FFF2-40B4-BE49-F238E27FC236}">
                <a16:creationId xmlns:a16="http://schemas.microsoft.com/office/drawing/2014/main" id="{79FF8D9B-195A-5E62-2A0E-94A2F0814A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1897748"/>
            <a:ext cx="7265495" cy="367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7">
            <a:extLst>
              <a:ext uri="{FF2B5EF4-FFF2-40B4-BE49-F238E27FC236}">
                <a16:creationId xmlns:a16="http://schemas.microsoft.com/office/drawing/2014/main" id="{1604A13A-6DD8-0803-51A0-3C85C974061B}"/>
              </a:ext>
            </a:extLst>
          </p:cNvPr>
          <p:cNvSpPr txBox="1">
            <a:spLocks/>
          </p:cNvSpPr>
          <p:nvPr/>
        </p:nvSpPr>
        <p:spPr bwMode="auto">
          <a:xfrm>
            <a:off x="719138" y="5756831"/>
            <a:ext cx="7705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462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85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24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DE" noProof="0" dirty="0" err="1"/>
              <a:t>fol</a:t>
            </a:r>
            <a:r>
              <a:rPr lang="de-DE" noProof="0" dirty="0"/>
              <a:t>. 98r (Detail)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5885D33-2CBA-759C-0F6B-52A3DFF73F01}"/>
              </a:ext>
            </a:extLst>
          </p:cNvPr>
          <p:cNvSpPr/>
          <p:nvPr/>
        </p:nvSpPr>
        <p:spPr>
          <a:xfrm rot="2473676">
            <a:off x="1375870" y="2784608"/>
            <a:ext cx="2060114" cy="826867"/>
          </a:xfrm>
          <a:prstGeom prst="ellipse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>
              <a:ln>
                <a:solidFill>
                  <a:srgbClr val="FF00FF"/>
                </a:solidFill>
              </a:ln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43280"/>
      </p:ext>
    </p:extLst>
  </p:cSld>
  <p:clrMapOvr>
    <a:masterClrMapping/>
  </p:clrMapOvr>
</p:sld>
</file>

<file path=ppt/theme/theme1.xml><?xml version="1.0" encoding="utf-8"?>
<a:theme xmlns:a="http://schemas.openxmlformats.org/drawingml/2006/main" name="UT_TITEL">
  <a:themeElements>
    <a:clrScheme name="UT_TITEL 1">
      <a:dk1>
        <a:srgbClr val="333333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UT_TITEL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UT_pptmaster_phil</Template>
  <TotalTime>0</TotalTime>
  <Words>824</Words>
  <Application>Microsoft Office PowerPoint</Application>
  <PresentationFormat>Bildschirmpräsentation (4:3)</PresentationFormat>
  <Paragraphs>143</Paragraphs>
  <Slides>41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5" baseType="lpstr">
      <vt:lpstr>Arial</vt:lpstr>
      <vt:lpstr>Calibri</vt:lpstr>
      <vt:lpstr>Wingdings</vt:lpstr>
      <vt:lpstr>UT_TITEL</vt:lpstr>
      <vt:lpstr>Vom Stein der Weisen und altem Heilwissen – Alchemie und Medizin in arabischen Handschriften</vt:lpstr>
      <vt:lpstr>PowerPoint-Präsentation</vt:lpstr>
      <vt:lpstr>Sprenger 1969</vt:lpstr>
      <vt:lpstr>Sprenger 1969</vt:lpstr>
      <vt:lpstr>Sprenger 1969</vt:lpstr>
      <vt:lpstr>Sprenger 1969</vt:lpstr>
      <vt:lpstr>Sprenger 1969</vt:lpstr>
      <vt:lpstr>Sprenger 1969</vt:lpstr>
      <vt:lpstr>Sprenger 1969</vt:lpstr>
      <vt:lpstr>Sprenger 1969</vt:lpstr>
      <vt:lpstr>Sprenger 1969</vt:lpstr>
      <vt:lpstr>Sprenger 1969</vt:lpstr>
      <vt:lpstr>Sprenger 1969</vt:lpstr>
      <vt:lpstr>Sprenger 1969</vt:lpstr>
      <vt:lpstr>Sprenger 1969</vt:lpstr>
      <vt:lpstr>Aloys Sprenger  (1813- 1893)</vt:lpstr>
      <vt:lpstr>Sprenger 1969</vt:lpstr>
      <vt:lpstr>Sprenger 1969</vt:lpstr>
      <vt:lpstr>Sprenger 1969</vt:lpstr>
      <vt:lpstr>Sprenger 1969</vt:lpstr>
      <vt:lpstr>Sprenger 1969</vt:lpstr>
      <vt:lpstr> Ibn Arfaʿ Raʾs: Šuḏūr aḏ-ḏahab („Die Goldsplitter“)</vt:lpstr>
      <vt:lpstr>PowerPoint-Präsentation</vt:lpstr>
      <vt:lpstr>Handschriften der Šuḏūr aḏ-ḏahab (Stemma von Svetlana Dolgusheva) </vt:lpstr>
      <vt:lpstr>Länder, in denen aktuell Handschriften der Šuḏūr aḏ-ḏahab aufbewahrt werden </vt:lpstr>
      <vt:lpstr>Tinduf, Zāwiyat Sīdī Belʿamaš, 31 </vt:lpstr>
      <vt:lpstr>Rabat, al-Ḫizāna al-Ḥasanīya, 1116</vt:lpstr>
      <vt:lpstr>Kabul, Staatsarchiv, 167</vt:lpstr>
      <vt:lpstr>Länder, in denen aktuell Handschriften der Šuḏūr aḏ-ḏahab aufbewahrt werden </vt:lpstr>
      <vt:lpstr>Damghan, Kitābḫāna-yi Qamar Banī Hāšim, 128 </vt:lpstr>
      <vt:lpstr>Ibn Arfaʿ Raʾs, Šuḏūr aḏ-ḏahab, 1. Gedicht</vt:lpstr>
      <vt:lpstr>Ibn Arfaʿ Raʾs, Šuḏūr aḏ-ḏahab, 1. Gedicht  </vt:lpstr>
      <vt:lpstr>Ibn Arfaʿ Raʾs, Šuḏūr aḏ-ḏahab, 1. Gedicht  </vt:lpstr>
      <vt:lpstr>Ibn Arfaʿ Raʾs, Šuḏūr aḏ-ḏahab, 1. Gedicht  </vt:lpstr>
      <vt:lpstr>aṭ-Ṭibb al-ǧadīd al-kīmiyāʾī  („Die neue alchemische Medizin“)   und   al-Kīmiyāʾ al-malakīya („Königliche Alchemie“) </vt:lpstr>
      <vt:lpstr>Theophrastus Bombast von Hohenheim, genannt Paracelsus (1493/4- 1541),  Begründer der sog. Iatrochemie</vt:lpstr>
      <vt:lpstr>aṭ-Ṭibb al-ǧadīd al-kīmiyāʾī  und  al-Kīmiyāʾ al-malakīya  Arabische Übersetzungen aus dem Lateinischen durch den Palastarzt Nīqūlāwus, im Auftrag des Oberhofarztes Ṣāliḥ b. Naṣrallāh b. Sallūm  (17. Jh.)</vt:lpstr>
      <vt:lpstr>Daniel Sennert (1572–1637)</vt:lpstr>
      <vt:lpstr>Johann Jacob Wecker (1528–1586)</vt:lpstr>
      <vt:lpstr>Oswald Croll (ca. 1560–1608)</vt:lpstr>
      <vt:lpstr>Sprenger 1969</vt:lpstr>
    </vt:vector>
  </TitlesOfParts>
  <Company>Uni Tuebingen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(max. zweizeilig/linksbündig) Headline (Ausrichtung am Fuß) 28 pt</dc:title>
  <dc:creator>Forster, Regula</dc:creator>
  <cp:lastModifiedBy>Regula Forster</cp:lastModifiedBy>
  <cp:revision>78</cp:revision>
  <dcterms:created xsi:type="dcterms:W3CDTF">2020-10-05T08:30:14Z</dcterms:created>
  <dcterms:modified xsi:type="dcterms:W3CDTF">2026-06-01T09:47:44Z</dcterms:modified>
</cp:coreProperties>
</file>