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3"/>
  </p:notesMasterIdLst>
  <p:sldIdLst>
    <p:sldId id="256" r:id="rId2"/>
    <p:sldId id="352" r:id="rId3"/>
    <p:sldId id="469" r:id="rId4"/>
    <p:sldId id="328" r:id="rId5"/>
    <p:sldId id="329" r:id="rId6"/>
    <p:sldId id="468" r:id="rId7"/>
    <p:sldId id="330" r:id="rId8"/>
    <p:sldId id="392" r:id="rId9"/>
    <p:sldId id="405" r:id="rId10"/>
    <p:sldId id="358" r:id="rId11"/>
    <p:sldId id="425" r:id="rId12"/>
    <p:sldId id="426" r:id="rId13"/>
    <p:sldId id="408" r:id="rId14"/>
    <p:sldId id="414" r:id="rId15"/>
    <p:sldId id="419" r:id="rId16"/>
    <p:sldId id="403" r:id="rId17"/>
    <p:sldId id="427" r:id="rId18"/>
    <p:sldId id="401" r:id="rId19"/>
    <p:sldId id="404" r:id="rId20"/>
    <p:sldId id="326" r:id="rId21"/>
    <p:sldId id="327" r:id="rId22"/>
    <p:sldId id="394" r:id="rId23"/>
    <p:sldId id="411" r:id="rId24"/>
    <p:sldId id="420" r:id="rId25"/>
    <p:sldId id="421" r:id="rId26"/>
    <p:sldId id="324" r:id="rId27"/>
    <p:sldId id="375" r:id="rId28"/>
    <p:sldId id="373" r:id="rId29"/>
    <p:sldId id="378" r:id="rId30"/>
    <p:sldId id="388" r:id="rId31"/>
    <p:sldId id="374" r:id="rId32"/>
    <p:sldId id="384" r:id="rId33"/>
    <p:sldId id="390" r:id="rId34"/>
    <p:sldId id="422" r:id="rId35"/>
    <p:sldId id="428" r:id="rId36"/>
    <p:sldId id="371" r:id="rId37"/>
    <p:sldId id="424" r:id="rId38"/>
    <p:sldId id="423" r:id="rId39"/>
    <p:sldId id="430" r:id="rId40"/>
    <p:sldId id="435" r:id="rId41"/>
    <p:sldId id="429" r:id="rId42"/>
    <p:sldId id="439" r:id="rId43"/>
    <p:sldId id="298" r:id="rId44"/>
    <p:sldId id="442" r:id="rId45"/>
    <p:sldId id="456" r:id="rId46"/>
    <p:sldId id="443" r:id="rId47"/>
    <p:sldId id="445" r:id="rId48"/>
    <p:sldId id="457" r:id="rId49"/>
    <p:sldId id="458" r:id="rId50"/>
    <p:sldId id="460" r:id="rId51"/>
    <p:sldId id="446" r:id="rId52"/>
    <p:sldId id="464" r:id="rId53"/>
    <p:sldId id="465" r:id="rId54"/>
    <p:sldId id="450" r:id="rId55"/>
    <p:sldId id="454" r:id="rId56"/>
    <p:sldId id="466" r:id="rId57"/>
    <p:sldId id="452" r:id="rId58"/>
    <p:sldId id="463" r:id="rId59"/>
    <p:sldId id="462" r:id="rId60"/>
    <p:sldId id="447" r:id="rId61"/>
    <p:sldId id="315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9624" autoAdjust="0"/>
  </p:normalViewPr>
  <p:slideViewPr>
    <p:cSldViewPr snapToGrid="0">
      <p:cViewPr varScale="1">
        <p:scale>
          <a:sx n="99" d="100"/>
          <a:sy n="99" d="100"/>
        </p:scale>
        <p:origin x="9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7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58FC5A-EAAF-44CE-8158-FFEB6F9A00C7}" type="datetimeFigureOut">
              <a:rPr lang="de-DE" smtClean="0"/>
              <a:t>21.01.2026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CEB255-26A4-4698-8654-9506964CE4FC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05703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CEB255-26A4-4698-8654-9506964CE4FC}" type="slidenum">
              <a:rPr lang="de-DE" smtClean="0"/>
              <a:t>16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735914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CEB255-26A4-4698-8654-9506964CE4FC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68716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CEB255-26A4-4698-8654-9506964CE4FC}" type="slidenum">
              <a:rPr lang="de-DE" smtClean="0"/>
              <a:t>25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9432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CEB255-26A4-4698-8654-9506964CE4FC}" type="slidenum">
              <a:rPr lang="de-DE" smtClean="0"/>
              <a:t>36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973472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CEB255-26A4-4698-8654-9506964CE4FC}" type="slidenum">
              <a:rPr lang="de-DE" smtClean="0"/>
              <a:t>39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93392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CEB255-26A4-4698-8654-9506964CE4FC}" type="slidenum">
              <a:rPr lang="de-DE" smtClean="0"/>
              <a:t>52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1438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Formatvorlage des Untertitelmasters durch Klicken bearbeiten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703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726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993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679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392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653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811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439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91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843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08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5B494E-B586-4607-9837-5400B20F4594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6659D-2D10-487E-BE06-B9F9C936031E}" type="slidenum">
              <a:rPr lang="en-US" smtClean="0"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624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Golf-Kooperationsrat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UAE_National_Archives,_Abu_Dhabi,_UAE.jpg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4DD70E60-9219-B96F-DF82-374685ABE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8199" y="108692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de-DE" sz="5300" b="1" dirty="0"/>
            </a:br>
            <a:r>
              <a:rPr lang="de-DE" sz="5300" b="1" dirty="0"/>
              <a:t>Alles im Netz? Am Arabischen Golf baut man Bibliotheken! </a:t>
            </a:r>
            <a:br>
              <a:rPr lang="de-DE" sz="6600" b="1" dirty="0"/>
            </a:br>
            <a:endParaRPr lang="en-US" sz="6600" b="1" dirty="0"/>
          </a:p>
        </p:txBody>
      </p:sp>
      <p:sp>
        <p:nvSpPr>
          <p:cNvPr id="6" name="Textfeld 5"/>
          <p:cNvSpPr txBox="1"/>
          <p:nvPr/>
        </p:nvSpPr>
        <p:spPr>
          <a:xfrm>
            <a:off x="6194853" y="6318421"/>
            <a:ext cx="580767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hlinkClick r:id="rId3"/>
              </a:rPr>
              <a:t>https://commons.wikimedia.org/wiki/File:Golf-Kooperationsrat.svg</a:t>
            </a:r>
            <a:endParaRPr lang="en-US" sz="1100" dirty="0"/>
          </a:p>
          <a:p>
            <a:r>
              <a:rPr lang="en-US" sz="1100" dirty="0"/>
              <a:t>Attribute:  Furfur [CC BY-SA 4.0 (https://creativecommons.org/licenses/by-sa/4.0)]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1C394B17-6564-DABD-35CA-490FD8DF61F8}"/>
              </a:ext>
            </a:extLst>
          </p:cNvPr>
          <p:cNvSpPr txBox="1"/>
          <p:nvPr/>
        </p:nvSpPr>
        <p:spPr>
          <a:xfrm>
            <a:off x="3123281" y="1542947"/>
            <a:ext cx="553600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/>
              <a:t>Ein Einblick von Katar bis zum Oman.</a:t>
            </a:r>
          </a:p>
          <a:p>
            <a:endParaRPr lang="de-DE" sz="2800" dirty="0"/>
          </a:p>
          <a:p>
            <a:r>
              <a:rPr lang="de-DE" sz="2800" dirty="0"/>
              <a:t>	Prof. Dr. Claudia Lux </a:t>
            </a:r>
            <a:br>
              <a:rPr lang="de-DE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26853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8447964" y="169450"/>
            <a:ext cx="3507383" cy="1386395"/>
          </a:xfrm>
        </p:spPr>
        <p:txBody>
          <a:bodyPr anchor="t">
            <a:normAutofit/>
          </a:bodyPr>
          <a:lstStyle/>
          <a:p>
            <a:pPr algn="l"/>
            <a:r>
              <a:rPr lang="en-US" sz="2800" dirty="0" err="1">
                <a:solidFill>
                  <a:schemeClr val="bg1"/>
                </a:solidFill>
              </a:rPr>
              <a:t>Haupstadt</a:t>
            </a:r>
            <a:r>
              <a:rPr lang="en-US" sz="2800" dirty="0">
                <a:solidFill>
                  <a:schemeClr val="bg1"/>
                </a:solidFill>
              </a:rPr>
              <a:t> Manama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559" y="2314994"/>
            <a:ext cx="3737164" cy="224229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1C9CADFD-FBC5-D826-587E-E9F89C91A9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3" y="1268873"/>
            <a:ext cx="4673171" cy="4549833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B1952C88-3242-C6DD-76BF-8C23692868B5}"/>
              </a:ext>
            </a:extLst>
          </p:cNvPr>
          <p:cNvSpPr txBox="1"/>
          <p:nvPr/>
        </p:nvSpPr>
        <p:spPr>
          <a:xfrm>
            <a:off x="4817255" y="109564"/>
            <a:ext cx="21533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Bahrain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896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F04434E6-DD37-B350-F985-649A20B85A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635" b="13379"/>
          <a:stretch>
            <a:fillRect/>
          </a:stretch>
        </p:blipFill>
        <p:spPr>
          <a:xfrm>
            <a:off x="-1504" y="0"/>
            <a:ext cx="12191980" cy="6856718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ABFA10C2-1234-6B97-0D22-57D0E14628D0}"/>
              </a:ext>
            </a:extLst>
          </p:cNvPr>
          <p:cNvSpPr txBox="1"/>
          <p:nvPr/>
        </p:nvSpPr>
        <p:spPr>
          <a:xfrm>
            <a:off x="105878" y="105877"/>
            <a:ext cx="26929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Bahrain </a:t>
            </a:r>
            <a:r>
              <a:rPr lang="en-GB" dirty="0" err="1"/>
              <a:t>Nationalbibliothek</a:t>
            </a:r>
            <a:endParaRPr lang="en-GB" dirty="0"/>
          </a:p>
          <a:p>
            <a:r>
              <a:rPr lang="en-GB" dirty="0" err="1"/>
              <a:t>im</a:t>
            </a:r>
            <a:r>
              <a:rPr lang="en-GB" dirty="0"/>
              <a:t> Isa </a:t>
            </a:r>
            <a:r>
              <a:rPr lang="en-GB" dirty="0" err="1"/>
              <a:t>Kulturzentrum</a:t>
            </a:r>
            <a:endParaRPr lang="en-GB" dirty="0"/>
          </a:p>
          <a:p>
            <a:r>
              <a:rPr lang="en-GB" dirty="0"/>
              <a:t>Manama 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01B9461F-0600-7F65-3B3F-997C8461BED2}"/>
              </a:ext>
            </a:extLst>
          </p:cNvPr>
          <p:cNvSpPr txBox="1"/>
          <p:nvPr/>
        </p:nvSpPr>
        <p:spPr>
          <a:xfrm>
            <a:off x="2592094" y="6382791"/>
            <a:ext cx="941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Dobroš</a:t>
            </a:r>
            <a:r>
              <a:rPr lang="en-GB" dirty="0">
                <a:solidFill>
                  <a:schemeClr val="bg1"/>
                </a:solidFill>
              </a:rPr>
              <a:t>, CC BY-SA 4.0 &lt;https://creativecommons.org/licenses/by-sa/4.0&gt;, via Wikimedia Commons</a:t>
            </a:r>
          </a:p>
        </p:txBody>
      </p:sp>
    </p:spTree>
    <p:extLst>
      <p:ext uri="{BB962C8B-B14F-4D97-AF65-F5344CB8AC3E}">
        <p14:creationId xmlns:p14="http://schemas.microsoft.com/office/powerpoint/2010/main" val="2421850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2" cstate="print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38" b="6464"/>
          <a:stretch/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5" name="Textfeld 4"/>
          <p:cNvSpPr txBox="1"/>
          <p:nvPr/>
        </p:nvSpPr>
        <p:spPr>
          <a:xfrm>
            <a:off x="315686" y="316569"/>
            <a:ext cx="10165218" cy="25884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3344A095-CD31-9938-0A49-7901D3262581}"/>
              </a:ext>
            </a:extLst>
          </p:cNvPr>
          <p:cNvSpPr txBox="1"/>
          <p:nvPr/>
        </p:nvSpPr>
        <p:spPr>
          <a:xfrm>
            <a:off x="10480904" y="6216334"/>
            <a:ext cx="1092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 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69CB16BB-3A26-D662-721C-48FC4E41F84D}"/>
              </a:ext>
            </a:extLst>
          </p:cNvPr>
          <p:cNvSpPr txBox="1"/>
          <p:nvPr/>
        </p:nvSpPr>
        <p:spPr>
          <a:xfrm>
            <a:off x="542925" y="571500"/>
            <a:ext cx="1483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Manama</a:t>
            </a:r>
          </a:p>
        </p:txBody>
      </p:sp>
    </p:spTree>
    <p:extLst>
      <p:ext uri="{BB962C8B-B14F-4D97-AF65-F5344CB8AC3E}">
        <p14:creationId xmlns:p14="http://schemas.microsoft.com/office/powerpoint/2010/main" val="2902577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889" b="4086"/>
          <a:stretch/>
        </p:blipFill>
        <p:spPr>
          <a:xfrm>
            <a:off x="-3048" y="63233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3945F8C3-8DC9-DC35-E073-C04EFC08AFF8}"/>
              </a:ext>
            </a:extLst>
          </p:cNvPr>
          <p:cNvSpPr txBox="1"/>
          <p:nvPr/>
        </p:nvSpPr>
        <p:spPr>
          <a:xfrm>
            <a:off x="114300" y="6398837"/>
            <a:ext cx="1092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 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C5A6E054-EFCF-4026-7E4B-4F5C531FDFFB}"/>
              </a:ext>
            </a:extLst>
          </p:cNvPr>
          <p:cNvSpPr txBox="1"/>
          <p:nvPr/>
        </p:nvSpPr>
        <p:spPr>
          <a:xfrm>
            <a:off x="342900" y="286795"/>
            <a:ext cx="1483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Manama</a:t>
            </a:r>
          </a:p>
        </p:txBody>
      </p:sp>
    </p:spTree>
    <p:extLst>
      <p:ext uri="{BB962C8B-B14F-4D97-AF65-F5344CB8AC3E}">
        <p14:creationId xmlns:p14="http://schemas.microsoft.com/office/powerpoint/2010/main" val="252203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B8915CED-28E3-FC19-27FB-EFC4A08164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402" r="1" b="17198"/>
          <a:stretch>
            <a:fillRect/>
          </a:stretch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F48FDA77-13DA-6E85-3C88-6E6901B58C26}"/>
              </a:ext>
            </a:extLst>
          </p:cNvPr>
          <p:cNvSpPr txBox="1"/>
          <p:nvPr/>
        </p:nvSpPr>
        <p:spPr>
          <a:xfrm>
            <a:off x="9015412" y="6218143"/>
            <a:ext cx="2599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 : Isa Cultural Centre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D290C8B1-339D-9258-B4D7-D9F6221D2C3C}"/>
              </a:ext>
            </a:extLst>
          </p:cNvPr>
          <p:cNvSpPr txBox="1"/>
          <p:nvPr/>
        </p:nvSpPr>
        <p:spPr>
          <a:xfrm>
            <a:off x="785813" y="642938"/>
            <a:ext cx="1483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Manama</a:t>
            </a:r>
          </a:p>
        </p:txBody>
      </p:sp>
    </p:spTree>
    <p:extLst>
      <p:ext uri="{BB962C8B-B14F-4D97-AF65-F5344CB8AC3E}">
        <p14:creationId xmlns:p14="http://schemas.microsoft.com/office/powerpoint/2010/main" val="4200240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2" cstate="print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93" r="-1" b="7514"/>
          <a:stretch/>
        </p:blipFill>
        <p:spPr>
          <a:xfrm>
            <a:off x="187388" y="182880"/>
            <a:ext cx="11824481" cy="6499784"/>
          </a:xfrm>
          <a:prstGeom prst="rect">
            <a:avLst/>
          </a:prstGeom>
        </p:spPr>
      </p:pic>
      <p:sp>
        <p:nvSpPr>
          <p:cNvPr id="5" name="Textfeld 4"/>
          <p:cNvSpPr txBox="1"/>
          <p:nvPr/>
        </p:nvSpPr>
        <p:spPr>
          <a:xfrm>
            <a:off x="324724" y="175336"/>
            <a:ext cx="9795637" cy="22171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9F662FE0-1CDA-AEF5-106A-399C00A184E7}"/>
              </a:ext>
            </a:extLst>
          </p:cNvPr>
          <p:cNvSpPr txBox="1"/>
          <p:nvPr/>
        </p:nvSpPr>
        <p:spPr>
          <a:xfrm>
            <a:off x="428625" y="6313332"/>
            <a:ext cx="1092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Foto: Lux </a:t>
            </a:r>
            <a:endParaRPr lang="en-GB" dirty="0"/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0A91C6EB-054C-748A-78D9-1EF65EAAF709}"/>
              </a:ext>
            </a:extLst>
          </p:cNvPr>
          <p:cNvSpPr txBox="1"/>
          <p:nvPr/>
        </p:nvSpPr>
        <p:spPr>
          <a:xfrm>
            <a:off x="428625" y="571500"/>
            <a:ext cx="1483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Manama</a:t>
            </a:r>
          </a:p>
        </p:txBody>
      </p:sp>
    </p:spTree>
    <p:extLst>
      <p:ext uri="{BB962C8B-B14F-4D97-AF65-F5344CB8AC3E}">
        <p14:creationId xmlns:p14="http://schemas.microsoft.com/office/powerpoint/2010/main" val="1781724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Quiet zones">
            <a:extLst>
              <a:ext uri="{FF2B5EF4-FFF2-40B4-BE49-F238E27FC236}">
                <a16:creationId xmlns:a16="http://schemas.microsoft.com/office/drawing/2014/main" id="{DBCD1F7C-EE4D-1C6C-1A9D-0E01EB751E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92" b="3265"/>
          <a:stretch>
            <a:fillRect/>
          </a:stretch>
        </p:blipFill>
        <p:spPr bwMode="auto">
          <a:xfrm>
            <a:off x="-1504" y="11165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2E275FD8-92F6-75D3-A72B-77AD5BF26D8C}"/>
              </a:ext>
            </a:extLst>
          </p:cNvPr>
          <p:cNvSpPr txBox="1"/>
          <p:nvPr/>
        </p:nvSpPr>
        <p:spPr>
          <a:xfrm>
            <a:off x="614149" y="19106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82152112-C481-6731-DF6B-9297BE4E57A5}"/>
              </a:ext>
            </a:extLst>
          </p:cNvPr>
          <p:cNvSpPr txBox="1"/>
          <p:nvPr/>
        </p:nvSpPr>
        <p:spPr>
          <a:xfrm>
            <a:off x="124409" y="6457890"/>
            <a:ext cx="7136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https://www.britishschoolbahrain.com/new-senior-school-campus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6EE73ABA-5945-4934-2EAD-274B48E80A62}"/>
              </a:ext>
            </a:extLst>
          </p:cNvPr>
          <p:cNvSpPr txBox="1"/>
          <p:nvPr/>
        </p:nvSpPr>
        <p:spPr>
          <a:xfrm>
            <a:off x="283735" y="-9883"/>
            <a:ext cx="11624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Die </a:t>
            </a:r>
            <a:r>
              <a:rPr lang="en-GB" sz="3200" dirty="0" err="1"/>
              <a:t>geplante</a:t>
            </a:r>
            <a:r>
              <a:rPr lang="en-GB" sz="3200" dirty="0"/>
              <a:t> </a:t>
            </a:r>
            <a:r>
              <a:rPr lang="en-GB" sz="3200" dirty="0" err="1"/>
              <a:t>neue</a:t>
            </a:r>
            <a:r>
              <a:rPr lang="en-GB" sz="3200" dirty="0"/>
              <a:t> </a:t>
            </a:r>
            <a:r>
              <a:rPr lang="en-GB" sz="3200" dirty="0" err="1"/>
              <a:t>Schulbibliothek</a:t>
            </a:r>
            <a:r>
              <a:rPr lang="en-GB" sz="3200" dirty="0"/>
              <a:t> (2027) der British School Bahrain </a:t>
            </a:r>
          </a:p>
        </p:txBody>
      </p:sp>
    </p:spTree>
    <p:extLst>
      <p:ext uri="{BB962C8B-B14F-4D97-AF65-F5344CB8AC3E}">
        <p14:creationId xmlns:p14="http://schemas.microsoft.com/office/powerpoint/2010/main" val="3629917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7150460" y="318295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Bahrain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9711891" y="271254"/>
            <a:ext cx="2185850" cy="669307"/>
          </a:xfrm>
        </p:spPr>
        <p:txBody>
          <a:bodyPr anchor="t">
            <a:normAutofit fontScale="85000" lnSpcReduction="20000"/>
          </a:bodyPr>
          <a:lstStyle/>
          <a:p>
            <a:pPr algn="l"/>
            <a:r>
              <a:rPr lang="en-US" dirty="0" err="1">
                <a:solidFill>
                  <a:srgbClr val="FFFFFF"/>
                </a:solidFill>
              </a:rPr>
              <a:t>Hauptstadt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Kuwait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1C9CADFD-FBC5-D826-587E-E9F89C91A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513" y="1268873"/>
            <a:ext cx="4673171" cy="4549833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B1952C88-3242-C6DD-76BF-8C23692868B5}"/>
              </a:ext>
            </a:extLst>
          </p:cNvPr>
          <p:cNvSpPr txBox="1"/>
          <p:nvPr/>
        </p:nvSpPr>
        <p:spPr>
          <a:xfrm>
            <a:off x="4945848" y="109564"/>
            <a:ext cx="18961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Kuwait</a:t>
            </a:r>
            <a:endParaRPr lang="en-GB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B6AA7FD8-699C-DF82-D9B3-F0DC41E69F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1066" y="2452417"/>
            <a:ext cx="3906324" cy="195316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89551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45AAA60A-1E92-4202-7297-5C08493C3F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-6100" y="0"/>
            <a:ext cx="12191977" cy="685802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62D81080-3AB1-717D-8C95-6CA35D26F249}"/>
              </a:ext>
            </a:extLst>
          </p:cNvPr>
          <p:cNvSpPr txBox="1"/>
          <p:nvPr/>
        </p:nvSpPr>
        <p:spPr>
          <a:xfrm>
            <a:off x="386291" y="5964072"/>
            <a:ext cx="10900408" cy="5936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/>
              <a:t>https://schulzspeyer.de/project/kuwait/kuwait/nationalbibliothek-kuwait/pr/15706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feld 2"/>
          <p:cNvSpPr txBox="1"/>
          <p:nvPr/>
        </p:nvSpPr>
        <p:spPr>
          <a:xfrm>
            <a:off x="239205" y="300284"/>
            <a:ext cx="5093190" cy="20997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Nationalbibliothek</a:t>
            </a:r>
            <a:r>
              <a:rPr lang="en-US" sz="5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Kuwait  2011</a:t>
            </a:r>
          </a:p>
        </p:txBody>
      </p:sp>
    </p:spTree>
    <p:extLst>
      <p:ext uri="{BB962C8B-B14F-4D97-AF65-F5344CB8AC3E}">
        <p14:creationId xmlns:p14="http://schemas.microsoft.com/office/powerpoint/2010/main" val="260088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E96181F2-161D-21CC-19E7-09E02A013A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2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BDD6AF86-79B2-AF08-E28D-71B730C77DBF}"/>
              </a:ext>
            </a:extLst>
          </p:cNvPr>
          <p:cNvSpPr txBox="1"/>
          <p:nvPr/>
        </p:nvSpPr>
        <p:spPr>
          <a:xfrm>
            <a:off x="8539525" y="214313"/>
            <a:ext cx="36524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err="1"/>
              <a:t>Nationalbibliothek</a:t>
            </a:r>
            <a:endParaRPr lang="en-GB" sz="3600" dirty="0"/>
          </a:p>
          <a:p>
            <a:r>
              <a:rPr lang="en-GB" sz="3600" dirty="0"/>
              <a:t> Kuwait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A859DA21-979E-44A6-C3FD-D0ED0245FC76}"/>
              </a:ext>
            </a:extLst>
          </p:cNvPr>
          <p:cNvSpPr txBox="1"/>
          <p:nvPr/>
        </p:nvSpPr>
        <p:spPr>
          <a:xfrm>
            <a:off x="157163" y="6487386"/>
            <a:ext cx="3152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</a:t>
            </a:r>
            <a:r>
              <a:rPr lang="en-GB" dirty="0" err="1"/>
              <a:t>Nationalbibliothek</a:t>
            </a:r>
            <a:r>
              <a:rPr lang="en-GB" dirty="0"/>
              <a:t> Kuwait</a:t>
            </a:r>
          </a:p>
        </p:txBody>
      </p:sp>
    </p:spTree>
    <p:extLst>
      <p:ext uri="{BB962C8B-B14F-4D97-AF65-F5344CB8AC3E}">
        <p14:creationId xmlns:p14="http://schemas.microsoft.com/office/powerpoint/2010/main" val="2163916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4FB1992F-D425-7546-3863-B7BB18872D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5" r="23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1078390A-DB38-6215-0DCD-C07C6A9434E9}"/>
              </a:ext>
            </a:extLst>
          </p:cNvPr>
          <p:cNvSpPr txBox="1"/>
          <p:nvPr/>
        </p:nvSpPr>
        <p:spPr>
          <a:xfrm>
            <a:off x="8843962" y="6487386"/>
            <a:ext cx="3152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Foto: Nationalbibliothek Kuwait</a:t>
            </a:r>
            <a:endParaRPr lang="en-GB" dirty="0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1627E9B1-4D3D-904A-7FEE-1DF7C40C8884}"/>
              </a:ext>
            </a:extLst>
          </p:cNvPr>
          <p:cNvSpPr txBox="1"/>
          <p:nvPr/>
        </p:nvSpPr>
        <p:spPr>
          <a:xfrm>
            <a:off x="357188" y="157162"/>
            <a:ext cx="1326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Kuwait</a:t>
            </a:r>
          </a:p>
        </p:txBody>
      </p:sp>
    </p:spTree>
    <p:extLst>
      <p:ext uri="{BB962C8B-B14F-4D97-AF65-F5344CB8AC3E}">
        <p14:creationId xmlns:p14="http://schemas.microsoft.com/office/powerpoint/2010/main" val="2526073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9385936D-D5C9-B289-CE16-8B97628F7B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ECC60E82-8D17-6C21-70E8-1B005BF4D419}"/>
              </a:ext>
            </a:extLst>
          </p:cNvPr>
          <p:cNvSpPr txBox="1"/>
          <p:nvPr/>
        </p:nvSpPr>
        <p:spPr>
          <a:xfrm>
            <a:off x="414338" y="385763"/>
            <a:ext cx="51684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err="1">
                <a:latin typeface="+mj-lt"/>
                <a:ea typeface="+mj-ea"/>
                <a:cs typeface="+mj-cs"/>
              </a:rPr>
              <a:t>Kinderbibliothek</a:t>
            </a:r>
            <a:r>
              <a:rPr lang="en-GB" sz="3600" dirty="0">
                <a:latin typeface="+mj-lt"/>
                <a:ea typeface="+mj-ea"/>
                <a:cs typeface="+mj-cs"/>
              </a:rPr>
              <a:t> der </a:t>
            </a:r>
          </a:p>
          <a:p>
            <a:r>
              <a:rPr lang="en-GB" sz="3600" dirty="0" err="1">
                <a:latin typeface="+mj-lt"/>
                <a:ea typeface="+mj-ea"/>
                <a:cs typeface="+mj-cs"/>
              </a:rPr>
              <a:t>Nationalbibliothek</a:t>
            </a:r>
            <a:r>
              <a:rPr lang="en-GB" sz="3600" dirty="0">
                <a:latin typeface="+mj-lt"/>
                <a:ea typeface="+mj-ea"/>
                <a:cs typeface="+mj-cs"/>
              </a:rPr>
              <a:t>  Kuwait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2A926FD5-D848-4CCD-C0A9-9F9AE24CC72C}"/>
              </a:ext>
            </a:extLst>
          </p:cNvPr>
          <p:cNvSpPr txBox="1"/>
          <p:nvPr/>
        </p:nvSpPr>
        <p:spPr>
          <a:xfrm>
            <a:off x="162272" y="6287571"/>
            <a:ext cx="8019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https://schulzspeyer.de/project/kuwait/kuwait/nationalbibliothek-kuwait/pr/15706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561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fik 4" descr="Ein Bild, das Text, Screenshot, Software, Website enthält.&#10;&#10;KI-generierte Inhalte können fehlerhaft sein.">
            <a:extLst>
              <a:ext uri="{FF2B5EF4-FFF2-40B4-BE49-F238E27FC236}">
                <a16:creationId xmlns:a16="http://schemas.microsoft.com/office/drawing/2014/main" id="{B588D120-0F6F-C734-F759-33BA07020D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51" t="14017" r="34739"/>
          <a:stretch>
            <a:fillRect/>
          </a:stretch>
        </p:blipFill>
        <p:spPr>
          <a:xfrm>
            <a:off x="3015264" y="457200"/>
            <a:ext cx="6161472" cy="5943600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6976C325-CFA2-F09D-6375-F3DC3E593EC8}"/>
              </a:ext>
            </a:extLst>
          </p:cNvPr>
          <p:cNvSpPr txBox="1"/>
          <p:nvPr/>
        </p:nvSpPr>
        <p:spPr>
          <a:xfrm>
            <a:off x="260432" y="104663"/>
            <a:ext cx="24944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830.000 Euro </a:t>
            </a:r>
          </a:p>
        </p:txBody>
      </p:sp>
    </p:spTree>
    <p:extLst>
      <p:ext uri="{BB962C8B-B14F-4D97-AF65-F5344CB8AC3E}">
        <p14:creationId xmlns:p14="http://schemas.microsoft.com/office/powerpoint/2010/main" val="17911953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E52BAF-DBBA-FA3F-2472-8B9720E58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9C931F-525F-E6ED-B389-4B1F0846A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DE834F-95C1-3816-3550-46D3D1902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3A26DAA-F347-EFAD-9321-98131C1FF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8B9E5E0-BB46-FBCA-056E-8B8BF728B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8D1AFEB1-1AC1-6C1C-BC40-41CD32F4E3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50460" y="318295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Bahrain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A043AB-5C13-E9FE-902A-352629538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DB012B82-34A6-26CF-2547-4711A5C213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72065" y="271254"/>
            <a:ext cx="1725675" cy="997619"/>
          </a:xfrm>
        </p:spPr>
        <p:txBody>
          <a:bodyPr anchor="t">
            <a:normAutofit fontScale="92500"/>
          </a:bodyPr>
          <a:lstStyle/>
          <a:p>
            <a:pPr algn="l"/>
            <a:r>
              <a:rPr lang="en-US" sz="2800" dirty="0" err="1">
                <a:solidFill>
                  <a:srgbClr val="FFFFFF"/>
                </a:solidFill>
              </a:rPr>
              <a:t>Hauptstadt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</a:p>
          <a:p>
            <a:pPr algn="l"/>
            <a:r>
              <a:rPr lang="en-US" sz="2800" dirty="0">
                <a:solidFill>
                  <a:srgbClr val="FFFFFF"/>
                </a:solidFill>
              </a:rPr>
              <a:t>Riad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D1C1A1A-4600-B1C5-2209-B33FDFB00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F0543F80-28EA-A5D8-3555-880F890BB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513" y="1268873"/>
            <a:ext cx="4673171" cy="4549833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AED9663F-006A-B1B3-F8B5-CCA216AAE086}"/>
              </a:ext>
            </a:extLst>
          </p:cNvPr>
          <p:cNvSpPr txBox="1"/>
          <p:nvPr/>
        </p:nvSpPr>
        <p:spPr>
          <a:xfrm>
            <a:off x="3910760" y="109564"/>
            <a:ext cx="39663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Saudi-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Arabien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4EACC4A5-BB17-EA80-7A4E-F9B193184A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2008" y="2013122"/>
            <a:ext cx="3891189" cy="2597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9096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D2A7B54F-3A69-F00D-0106-2C0A7BF994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A7F0B1A2-4BB8-4B54-2C84-C9FDE13584C0}"/>
              </a:ext>
            </a:extLst>
          </p:cNvPr>
          <p:cNvSpPr txBox="1"/>
          <p:nvPr/>
        </p:nvSpPr>
        <p:spPr>
          <a:xfrm>
            <a:off x="357188" y="128588"/>
            <a:ext cx="741985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King Fahd </a:t>
            </a:r>
            <a:r>
              <a:rPr lang="en-GB" sz="3200" dirty="0" err="1">
                <a:solidFill>
                  <a:schemeClr val="bg1"/>
                </a:solidFill>
              </a:rPr>
              <a:t>Nationalbibliothek</a:t>
            </a:r>
            <a:r>
              <a:rPr lang="en-GB" sz="3200" dirty="0">
                <a:solidFill>
                  <a:schemeClr val="bg1"/>
                </a:solidFill>
              </a:rPr>
              <a:t> Saudi-</a:t>
            </a:r>
            <a:r>
              <a:rPr lang="en-GB" sz="3200" dirty="0" err="1">
                <a:solidFill>
                  <a:schemeClr val="bg1"/>
                </a:solidFill>
              </a:rPr>
              <a:t>Arabien</a:t>
            </a:r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Riad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72031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Text, Screenshot, Im Haus, Regal enthält.&#10;&#10;KI-generierte Inhalte können fehlerhaft sein.">
            <a:extLst>
              <a:ext uri="{FF2B5EF4-FFF2-40B4-BE49-F238E27FC236}">
                <a16:creationId xmlns:a16="http://schemas.microsoft.com/office/drawing/2014/main" id="{A57F496C-8116-03B4-CED0-CE8F0BA43F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84" b="5416"/>
          <a:stretch>
            <a:fillRect/>
          </a:stretch>
        </p:blipFill>
        <p:spPr>
          <a:xfrm>
            <a:off x="0" y="485774"/>
            <a:ext cx="12192000" cy="600075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FC0A78A8-8E09-FB6B-65B7-5BF4E4121D33}"/>
              </a:ext>
            </a:extLst>
          </p:cNvPr>
          <p:cNvSpPr txBox="1"/>
          <p:nvPr/>
        </p:nvSpPr>
        <p:spPr>
          <a:xfrm>
            <a:off x="100013" y="6488668"/>
            <a:ext cx="3481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 Gerber </a:t>
            </a:r>
            <a:r>
              <a:rPr lang="en-GB" dirty="0" err="1"/>
              <a:t>Architekten</a:t>
            </a:r>
            <a:r>
              <a:rPr lang="en-GB" dirty="0"/>
              <a:t> Dortmund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D250DDCF-833F-12A6-2604-41FC667DC733}"/>
              </a:ext>
            </a:extLst>
          </p:cNvPr>
          <p:cNvSpPr txBox="1"/>
          <p:nvPr/>
        </p:nvSpPr>
        <p:spPr>
          <a:xfrm>
            <a:off x="100013" y="109865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Riad</a:t>
            </a:r>
          </a:p>
        </p:txBody>
      </p:sp>
    </p:spTree>
    <p:extLst>
      <p:ext uri="{BB962C8B-B14F-4D97-AF65-F5344CB8AC3E}">
        <p14:creationId xmlns:p14="http://schemas.microsoft.com/office/powerpoint/2010/main" val="21943346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562AA8E-2D44-B0F5-CF96-B6D447D38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A3D38288-B459-F041-8EA8-28C70B0CA86B}"/>
              </a:ext>
            </a:extLst>
          </p:cNvPr>
          <p:cNvSpPr txBox="1"/>
          <p:nvPr/>
        </p:nvSpPr>
        <p:spPr>
          <a:xfrm>
            <a:off x="285750" y="471488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Riad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270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Text, Screenshot, Software, Webseite enthält.&#10;&#10;KI-generierte Inhalte können fehlerhaft sein.">
            <a:extLst>
              <a:ext uri="{FF2B5EF4-FFF2-40B4-BE49-F238E27FC236}">
                <a16:creationId xmlns:a16="http://schemas.microsoft.com/office/drawing/2014/main" id="{DED72EA2-B15D-955C-935D-F3CDFD1C9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17" t="9584" r="14805" b="5417"/>
          <a:stretch>
            <a:fillRect/>
          </a:stretch>
        </p:blipFill>
        <p:spPr>
          <a:xfrm>
            <a:off x="485776" y="0"/>
            <a:ext cx="7543800" cy="654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8843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9311"/>
            <a:ext cx="12192000" cy="6858000"/>
          </a:xfrm>
          <a:prstGeom prst="rect">
            <a:avLst/>
          </a:prstGeom>
        </p:spPr>
      </p:pic>
      <p:sp>
        <p:nvSpPr>
          <p:cNvPr id="4" name="Textfeld 3"/>
          <p:cNvSpPr txBox="1"/>
          <p:nvPr/>
        </p:nvSpPr>
        <p:spPr>
          <a:xfrm>
            <a:off x="228600" y="99311"/>
            <a:ext cx="23145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Saudi-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Arabien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Dhahran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0" y="6235469"/>
            <a:ext cx="8493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King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Abdulaziz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Center for World Culture , By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AhmadElq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- Own work, CC BY-SA 4.0, https://commons.wikimedia.org/w/index.php?curid=65497440</a:t>
            </a:r>
          </a:p>
        </p:txBody>
      </p:sp>
    </p:spTree>
    <p:extLst>
      <p:ext uri="{BB962C8B-B14F-4D97-AF65-F5344CB8AC3E}">
        <p14:creationId xmlns:p14="http://schemas.microsoft.com/office/powerpoint/2010/main" val="29354493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feld 3"/>
          <p:cNvSpPr txBox="1"/>
          <p:nvPr/>
        </p:nvSpPr>
        <p:spPr>
          <a:xfrm>
            <a:off x="1004126" y="1900238"/>
            <a:ext cx="5396674" cy="614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King Abdulaziz Center for World Culture 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9" r="8868"/>
          <a:stretch>
            <a:fillRect/>
          </a:stretch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1026" name="Picture 2" descr="https://www.ithra.com/-/media/ithra/indoor-map/map-tab2-en-992x1024-2.jpg?w=1440&amp;hash=B6835A027300ABEE24E2F22CE4FDFA756BD7324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3" r="10521"/>
          <a:stretch>
            <a:fillRect/>
          </a:stretch>
        </p:blipFill>
        <p:spPr bwMode="auto">
          <a:xfrm>
            <a:off x="6591299" y="1"/>
            <a:ext cx="5600701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351860" y="-2074067"/>
            <a:ext cx="8880969" cy="446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566168"/>
                </a:solidFill>
                <a:effectLst/>
                <a:uLnTx/>
                <a:uFillTx/>
                <a:latin typeface="Arial" panose="020B0604020202020204" pitchFamily="34" charset="0"/>
                <a:ea typeface="foco-bold"/>
                <a:cs typeface="+mn-cs"/>
              </a:rPr>
              <a:t>er Map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1D1D1B"/>
                </a:solidFill>
                <a:effectLst/>
                <a:uLnTx/>
                <a:uFillTx/>
                <a:latin typeface="Arial" panose="020B0604020202020204" pitchFamily="34" charset="0"/>
                <a:ea typeface="helvetica-neue-LT-light"/>
                <a:cs typeface="+mn-cs"/>
              </a:rPr>
              <a:t>  </a:t>
            </a:r>
            <a:endParaRPr kumimoji="0" lang="en-US" altLang="en-US" sz="55000" b="0" i="0" u="none" strike="noStrike" kern="1200" cap="none" spc="0" normalizeH="0" baseline="0" noProof="0">
              <a:ln>
                <a:noFill/>
              </a:ln>
              <a:solidFill>
                <a:srgbClr val="1D1D1B"/>
              </a:solidFill>
              <a:effectLst/>
              <a:uLnTx/>
              <a:uFillTx/>
              <a:latin typeface="Arial" panose="020B0604020202020204" pitchFamily="34" charset="0"/>
              <a:ea typeface="helvetica-neue-LT-light"/>
              <a:cs typeface="+mn-cs"/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75D88164-349B-E82A-3D46-11BD89A75335}"/>
              </a:ext>
            </a:extLst>
          </p:cNvPr>
          <p:cNvSpPr txBox="1"/>
          <p:nvPr/>
        </p:nvSpPr>
        <p:spPr>
          <a:xfrm>
            <a:off x="500063" y="412454"/>
            <a:ext cx="252306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Saudi-</a:t>
            </a:r>
            <a:r>
              <a:rPr lang="en-GB" sz="3200" dirty="0" err="1"/>
              <a:t>Arabien</a:t>
            </a:r>
            <a:endParaRPr lang="en-GB" sz="3200" dirty="0"/>
          </a:p>
          <a:p>
            <a:r>
              <a:rPr lang="en-GB" sz="3200" dirty="0"/>
              <a:t>Dhahran</a:t>
            </a:r>
          </a:p>
        </p:txBody>
      </p:sp>
    </p:spTree>
    <p:extLst>
      <p:ext uri="{BB962C8B-B14F-4D97-AF65-F5344CB8AC3E}">
        <p14:creationId xmlns:p14="http://schemas.microsoft.com/office/powerpoint/2010/main" val="6657115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818C309D-3B8E-68CC-FB64-5F804B067F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66" r="2349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52A3AFC7-E6AF-9804-4142-0CA7F719AB38}"/>
              </a:ext>
            </a:extLst>
          </p:cNvPr>
          <p:cNvSpPr txBox="1"/>
          <p:nvPr/>
        </p:nvSpPr>
        <p:spPr>
          <a:xfrm>
            <a:off x="1243012" y="6487386"/>
            <a:ext cx="1269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Ithra 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0ED1EAEC-F15E-DF6B-FFCE-A80A3C1BA1BF}"/>
              </a:ext>
            </a:extLst>
          </p:cNvPr>
          <p:cNvSpPr txBox="1"/>
          <p:nvPr/>
        </p:nvSpPr>
        <p:spPr>
          <a:xfrm>
            <a:off x="342900" y="428625"/>
            <a:ext cx="19368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Saudi-</a:t>
            </a:r>
            <a:r>
              <a:rPr lang="en-GB" sz="2400" dirty="0" err="1">
                <a:solidFill>
                  <a:schemeClr val="bg1"/>
                </a:solidFill>
              </a:rPr>
              <a:t>Arabien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Dhahran </a:t>
            </a:r>
          </a:p>
        </p:txBody>
      </p:sp>
    </p:spTree>
    <p:extLst>
      <p:ext uri="{BB962C8B-B14F-4D97-AF65-F5344CB8AC3E}">
        <p14:creationId xmlns:p14="http://schemas.microsoft.com/office/powerpoint/2010/main" val="22499899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D6A62F-3040-DAE0-1C40-BA7E68221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7EB3C04-47A4-9457-30F9-10945A689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3705E7-EAB9-4EE2-0A0E-64F4D698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BEBB7D-5157-AA60-765C-0FAEE922A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855C912-56ED-637E-2409-C6E4B3DE0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D193E9C3-790D-7505-FE99-8F461BBEEC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50460" y="318295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Bahrain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6181CB8-521A-2EC0-E2DE-EB8CD5C1A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CE154D4E-670D-1A34-3F4D-E2DC6F218C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06532" y="354565"/>
            <a:ext cx="2265529" cy="667952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n-US" dirty="0" err="1">
                <a:solidFill>
                  <a:srgbClr val="FFFFFF"/>
                </a:solidFill>
              </a:rPr>
              <a:t>Hauptstadt</a:t>
            </a:r>
            <a:r>
              <a:rPr lang="en-US" dirty="0">
                <a:solidFill>
                  <a:srgbClr val="FFFFFF"/>
                </a:solidFill>
              </a:rPr>
              <a:t> Abu Dhabi 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E411607-5A9F-170B-782A-68BD8E1EF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3F7F9A6F-2DD3-2A18-3304-FE25CC733C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513" y="1268873"/>
            <a:ext cx="4673171" cy="4549833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8D9EE85A-D740-5AA6-46FC-36EF696D0C93}"/>
              </a:ext>
            </a:extLst>
          </p:cNvPr>
          <p:cNvSpPr txBox="1"/>
          <p:nvPr/>
        </p:nvSpPr>
        <p:spPr>
          <a:xfrm>
            <a:off x="1908301" y="314538"/>
            <a:ext cx="75782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Vereinigte 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Arabische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Emirate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EF900E33-390D-2EB0-8FD2-AEFAB5D7452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5118" y="2506356"/>
            <a:ext cx="3737073" cy="186853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74123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69BD4389-E0E6-E6AE-B000-2BB2AFAA52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6797"/>
            <a:ext cx="12076830" cy="5811974"/>
          </a:xfrm>
          <a:prstGeom prst="rect">
            <a:avLst/>
          </a:prstGeom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42A5C30A-015D-6DC4-9C99-9203E875B52E}"/>
              </a:ext>
            </a:extLst>
          </p:cNvPr>
          <p:cNvSpPr txBox="1"/>
          <p:nvPr/>
        </p:nvSpPr>
        <p:spPr>
          <a:xfrm>
            <a:off x="4670946" y="5578442"/>
            <a:ext cx="609372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https://commons.wikimedia.org/wiki/File:UAE_National_Archives,_Abu_Dhabi,_UAE.jpg</a:t>
            </a:r>
            <a:r>
              <a:rPr lang="en-GB" dirty="0"/>
              <a:t>   </a:t>
            </a:r>
            <a:r>
              <a:rPr lang="en-US" dirty="0" err="1"/>
              <a:t>Lxs</a:t>
            </a:r>
            <a:r>
              <a:rPr lang="en-US" dirty="0"/>
              <a:t>, CC BY 4.0 &lt;https://creativecommons.org/licenses/by/4.0&gt;, via Wikimedia Commons</a:t>
            </a:r>
            <a:endParaRPr lang="en-GB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F39CB419-DD0E-6F9B-9BC3-37671DC58B10}"/>
              </a:ext>
            </a:extLst>
          </p:cNvPr>
          <p:cNvSpPr txBox="1"/>
          <p:nvPr/>
        </p:nvSpPr>
        <p:spPr>
          <a:xfrm>
            <a:off x="1265057" y="325110"/>
            <a:ext cx="5977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National Library and Archives Abu Dhabi, VAE</a:t>
            </a:r>
          </a:p>
        </p:txBody>
      </p:sp>
    </p:spTree>
    <p:extLst>
      <p:ext uri="{BB962C8B-B14F-4D97-AF65-F5344CB8AC3E}">
        <p14:creationId xmlns:p14="http://schemas.microsoft.com/office/powerpoint/2010/main" val="768789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BDEA2C03-1879-FABC-3465-12550D7B44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8217E099-0572-4C2B-CBDE-0F20D6A7F56C}"/>
              </a:ext>
            </a:extLst>
          </p:cNvPr>
          <p:cNvSpPr txBox="1"/>
          <p:nvPr/>
        </p:nvSpPr>
        <p:spPr>
          <a:xfrm>
            <a:off x="95534" y="709684"/>
            <a:ext cx="1590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Abu Dhabi </a:t>
            </a:r>
          </a:p>
        </p:txBody>
      </p:sp>
    </p:spTree>
    <p:extLst>
      <p:ext uri="{BB962C8B-B14F-4D97-AF65-F5344CB8AC3E}">
        <p14:creationId xmlns:p14="http://schemas.microsoft.com/office/powerpoint/2010/main" val="13080122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feld 2"/>
          <p:cNvSpPr txBox="1"/>
          <p:nvPr/>
        </p:nvSpPr>
        <p:spPr>
          <a:xfrm>
            <a:off x="5991837" y="4380249"/>
            <a:ext cx="61071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Dubai Central Library  </a:t>
            </a:r>
          </a:p>
          <a:p>
            <a:endParaRPr lang="en-US" sz="2800" dirty="0"/>
          </a:p>
          <a:p>
            <a:r>
              <a:rPr lang="en-US" sz="2800" dirty="0"/>
              <a:t> </a:t>
            </a:r>
            <a:r>
              <a:rPr lang="en-US" sz="2800" dirty="0" err="1"/>
              <a:t>Visualisierung</a:t>
            </a:r>
            <a:r>
              <a:rPr lang="en-US" sz="2800" dirty="0"/>
              <a:t>: asp-architects Stuttgart</a:t>
            </a:r>
          </a:p>
          <a:p>
            <a:r>
              <a:rPr lang="en-US" sz="2800" dirty="0"/>
              <a:t>https://www.mbrl.ae/			</a:t>
            </a:r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209" y="93999"/>
            <a:ext cx="11430000" cy="4286250"/>
          </a:xfrm>
          <a:prstGeom prst="rect">
            <a:avLst/>
          </a:prstGeom>
        </p:spPr>
      </p:pic>
      <p:sp>
        <p:nvSpPr>
          <p:cNvPr id="2" name="Rechteck 1"/>
          <p:cNvSpPr/>
          <p:nvPr/>
        </p:nvSpPr>
        <p:spPr>
          <a:xfrm>
            <a:off x="495209" y="4380249"/>
            <a:ext cx="53094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latin typeface="&amp;quot"/>
              </a:rPr>
              <a:t>Mohammed Bin Rashid Library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6EB1A842-EE17-A8C0-DFD5-6D632BD51A20}"/>
              </a:ext>
            </a:extLst>
          </p:cNvPr>
          <p:cNvSpPr txBox="1"/>
          <p:nvPr/>
        </p:nvSpPr>
        <p:spPr>
          <a:xfrm>
            <a:off x="818866" y="491319"/>
            <a:ext cx="1162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Dubai</a:t>
            </a:r>
          </a:p>
        </p:txBody>
      </p:sp>
    </p:spTree>
    <p:extLst>
      <p:ext uri="{BB962C8B-B14F-4D97-AF65-F5344CB8AC3E}">
        <p14:creationId xmlns:p14="http://schemas.microsoft.com/office/powerpoint/2010/main" val="31861385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Grafik 2" descr="Ein Bild, das Gebäude, Im Haus, Empfangshalle, Einkaufszentrum enthält.&#10;&#10;KI-generierte Inhalte können fehlerhaft sein.">
            <a:extLst>
              <a:ext uri="{FF2B5EF4-FFF2-40B4-BE49-F238E27FC236}">
                <a16:creationId xmlns:a16="http://schemas.microsoft.com/office/drawing/2014/main" id="{938F3DDD-9C5E-E3A1-8497-E3C52EFB81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251DCCE6-36A8-77EE-B526-6AFE8E589DC5}"/>
              </a:ext>
            </a:extLst>
          </p:cNvPr>
          <p:cNvSpPr txBox="1"/>
          <p:nvPr/>
        </p:nvSpPr>
        <p:spPr>
          <a:xfrm>
            <a:off x="310487" y="579608"/>
            <a:ext cx="22007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MBRL Dubai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6B971424-ABF6-64C7-B8EC-F803A0A8DFD8}"/>
              </a:ext>
            </a:extLst>
          </p:cNvPr>
          <p:cNvSpPr txBox="1"/>
          <p:nvPr/>
        </p:nvSpPr>
        <p:spPr>
          <a:xfrm>
            <a:off x="0" y="6487386"/>
            <a:ext cx="1040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</a:t>
            </a:r>
          </a:p>
        </p:txBody>
      </p:sp>
    </p:spTree>
    <p:extLst>
      <p:ext uri="{BB962C8B-B14F-4D97-AF65-F5344CB8AC3E}">
        <p14:creationId xmlns:p14="http://schemas.microsoft.com/office/powerpoint/2010/main" val="19745802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47AB0650-FBA7-E67A-3E62-8DA9BB8C7D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509" b="2931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37A6F03B-115C-15FF-DE09-55CE120458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328874" cy="749873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40C86CF0-FF34-A787-60A8-2E67FA5967C4}"/>
              </a:ext>
            </a:extLst>
          </p:cNvPr>
          <p:cNvSpPr txBox="1"/>
          <p:nvPr/>
        </p:nvSpPr>
        <p:spPr>
          <a:xfrm>
            <a:off x="124344" y="6386512"/>
            <a:ext cx="1040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</a:t>
            </a:r>
          </a:p>
        </p:txBody>
      </p:sp>
    </p:spTree>
    <p:extLst>
      <p:ext uri="{BB962C8B-B14F-4D97-AF65-F5344CB8AC3E}">
        <p14:creationId xmlns:p14="http://schemas.microsoft.com/office/powerpoint/2010/main" val="29404684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Grafik 2" descr="Ein Bild, das Decke, Text, Im Haus, Gelände enthält.&#10;&#10;KI-generierte Inhalte können fehlerhaft sein.">
            <a:extLst>
              <a:ext uri="{FF2B5EF4-FFF2-40B4-BE49-F238E27FC236}">
                <a16:creationId xmlns:a16="http://schemas.microsoft.com/office/drawing/2014/main" id="{1A2AB2BC-9C60-FC39-A1CA-2340F727C69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07" b="20707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2" name="Grafik 1">
            <a:extLst>
              <a:ext uri="{FF2B5EF4-FFF2-40B4-BE49-F238E27FC236}">
                <a16:creationId xmlns:a16="http://schemas.microsoft.com/office/drawing/2014/main" id="{F0122AF8-8B42-69DA-1BBA-0220A8A210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328874" cy="74987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6B063823-C0FC-8AFD-0964-1B7256A75818}"/>
              </a:ext>
            </a:extLst>
          </p:cNvPr>
          <p:cNvSpPr txBox="1"/>
          <p:nvPr/>
        </p:nvSpPr>
        <p:spPr>
          <a:xfrm>
            <a:off x="124344" y="6488668"/>
            <a:ext cx="1040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</a:t>
            </a:r>
          </a:p>
        </p:txBody>
      </p:sp>
    </p:spTree>
    <p:extLst>
      <p:ext uri="{BB962C8B-B14F-4D97-AF65-F5344CB8AC3E}">
        <p14:creationId xmlns:p14="http://schemas.microsoft.com/office/powerpoint/2010/main" val="38607114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Grafik 3" descr="Ein Bild, das Boden, Im Haus, Mobiliar, Decke enthält.&#10;&#10;KI-generierte Inhalte können fehlerhaft sein.">
            <a:extLst>
              <a:ext uri="{FF2B5EF4-FFF2-40B4-BE49-F238E27FC236}">
                <a16:creationId xmlns:a16="http://schemas.microsoft.com/office/drawing/2014/main" id="{A4EE0E4F-8182-754D-DDB3-6153F3CCA7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64" b="2125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58671740-0E78-5F44-7D37-56CFE49C92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976" y="150240"/>
            <a:ext cx="2328874" cy="749873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E3AA6503-AFAA-AF73-949A-0B8297CD4863}"/>
              </a:ext>
            </a:extLst>
          </p:cNvPr>
          <p:cNvSpPr txBox="1"/>
          <p:nvPr/>
        </p:nvSpPr>
        <p:spPr>
          <a:xfrm>
            <a:off x="355320" y="6523094"/>
            <a:ext cx="1040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</a:t>
            </a:r>
          </a:p>
        </p:txBody>
      </p:sp>
    </p:spTree>
    <p:extLst>
      <p:ext uri="{BB962C8B-B14F-4D97-AF65-F5344CB8AC3E}">
        <p14:creationId xmlns:p14="http://schemas.microsoft.com/office/powerpoint/2010/main" val="36255031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883F379F-3D0F-3AB7-CB0E-16B986FDFB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167" b="18653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365EE57D-B0B9-73C1-9710-EF048DDF5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3701"/>
            <a:ext cx="2328874" cy="749873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96DFDEE7-B170-3675-5F32-F22D8B46C0F1}"/>
              </a:ext>
            </a:extLst>
          </p:cNvPr>
          <p:cNvSpPr txBox="1"/>
          <p:nvPr/>
        </p:nvSpPr>
        <p:spPr>
          <a:xfrm>
            <a:off x="124344" y="6334967"/>
            <a:ext cx="1040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</a:t>
            </a:r>
          </a:p>
        </p:txBody>
      </p:sp>
    </p:spTree>
    <p:extLst>
      <p:ext uri="{BB962C8B-B14F-4D97-AF65-F5344CB8AC3E}">
        <p14:creationId xmlns:p14="http://schemas.microsoft.com/office/powerpoint/2010/main" val="35992342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3379B8BE-42E8-F6C4-8D32-D39EBFEA64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282" b="30538"/>
          <a:stretch>
            <a:fillRect/>
          </a:stretch>
        </p:blipFill>
        <p:spPr>
          <a:xfrm>
            <a:off x="-1504" y="0"/>
            <a:ext cx="12191980" cy="6856718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9F6B14AA-9CCA-F1FF-CDEA-FECD2FBFC5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328874" cy="749873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2B46B64F-98AC-B189-8DBF-71DE4E3D410C}"/>
              </a:ext>
            </a:extLst>
          </p:cNvPr>
          <p:cNvSpPr txBox="1"/>
          <p:nvPr/>
        </p:nvSpPr>
        <p:spPr>
          <a:xfrm>
            <a:off x="145781" y="6487386"/>
            <a:ext cx="1040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</a:t>
            </a:r>
          </a:p>
        </p:txBody>
      </p:sp>
    </p:spTree>
    <p:extLst>
      <p:ext uri="{BB962C8B-B14F-4D97-AF65-F5344CB8AC3E}">
        <p14:creationId xmlns:p14="http://schemas.microsoft.com/office/powerpoint/2010/main" val="39431832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Grafik 2" descr="Ein Bild, das Im Haus, Empfangshalle, Einkaufszentrum, Decke enthält.&#10;&#10;KI-generierte Inhalte können fehlerhaft sein.">
            <a:extLst>
              <a:ext uri="{FF2B5EF4-FFF2-40B4-BE49-F238E27FC236}">
                <a16:creationId xmlns:a16="http://schemas.microsoft.com/office/drawing/2014/main" id="{FBD691B8-344B-B8D3-7EC4-792A8EEA5D3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4"/>
          <a:stretch>
            <a:fillRect/>
          </a:stretch>
        </p:blipFill>
        <p:spPr>
          <a:xfrm>
            <a:off x="20" y="268000"/>
            <a:ext cx="12191980" cy="6856718"/>
          </a:xfrm>
          <a:prstGeom prst="rect">
            <a:avLst/>
          </a:prstGeom>
        </p:spPr>
      </p:pic>
      <p:pic>
        <p:nvPicPr>
          <p:cNvPr id="2" name="Grafik 1">
            <a:extLst>
              <a:ext uri="{FF2B5EF4-FFF2-40B4-BE49-F238E27FC236}">
                <a16:creationId xmlns:a16="http://schemas.microsoft.com/office/drawing/2014/main" id="{42EEA92E-D50D-683F-BC1F-F392BFB49A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125"/>
            <a:ext cx="2328874" cy="749873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15F4406F-662A-D61A-40A0-3AEE9C4B73FD}"/>
              </a:ext>
            </a:extLst>
          </p:cNvPr>
          <p:cNvSpPr txBox="1"/>
          <p:nvPr/>
        </p:nvSpPr>
        <p:spPr>
          <a:xfrm>
            <a:off x="124344" y="6548209"/>
            <a:ext cx="1040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Foto: Lux</a:t>
            </a:r>
          </a:p>
        </p:txBody>
      </p:sp>
    </p:spTree>
    <p:extLst>
      <p:ext uri="{BB962C8B-B14F-4D97-AF65-F5344CB8AC3E}">
        <p14:creationId xmlns:p14="http://schemas.microsoft.com/office/powerpoint/2010/main" val="244119269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Grafik 4" descr="Ein Bild, das Text, Screenshot enthält.&#10;&#10;KI-generierte Inhalte können fehlerhaft sein.">
            <a:extLst>
              <a:ext uri="{FF2B5EF4-FFF2-40B4-BE49-F238E27FC236}">
                <a16:creationId xmlns:a16="http://schemas.microsoft.com/office/drawing/2014/main" id="{EBAEB374-0460-515F-16A6-D395B34AE1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27163974-D1EF-E0D4-9CD6-FDBC705735B1}"/>
              </a:ext>
            </a:extLst>
          </p:cNvPr>
          <p:cNvSpPr txBox="1"/>
          <p:nvPr/>
        </p:nvSpPr>
        <p:spPr>
          <a:xfrm>
            <a:off x="171450" y="757238"/>
            <a:ext cx="188045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1 Million</a:t>
            </a:r>
          </a:p>
          <a:p>
            <a:r>
              <a:rPr lang="en-GB" sz="3200" dirty="0">
                <a:solidFill>
                  <a:schemeClr val="bg1"/>
                </a:solidFill>
              </a:rPr>
              <a:t>Euro 2026</a:t>
            </a:r>
          </a:p>
        </p:txBody>
      </p:sp>
    </p:spTree>
    <p:extLst>
      <p:ext uri="{BB962C8B-B14F-4D97-AF65-F5344CB8AC3E}">
        <p14:creationId xmlns:p14="http://schemas.microsoft.com/office/powerpoint/2010/main" val="16923249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6443A7-1097-0EA3-1265-095D13457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488EB9B-9010-24FA-0FB0-98CEC3B95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7C39C7B-5E27-DFE4-0E71-D0DADD1B3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007074-FB56-E4B6-3269-62C5649AC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36E151A-F32A-9E4D-BE21-F57B6FE25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0035DA16-84EE-06B0-9497-A3B8D4960C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50460" y="318295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Bahrain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629433-F2F6-39D4-5316-4A0FB5134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8FD8D751-164E-5190-8868-E8FBEF4B4F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06532" y="354565"/>
            <a:ext cx="2265529" cy="667952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n-US" dirty="0" err="1">
                <a:solidFill>
                  <a:srgbClr val="FFFFFF"/>
                </a:solidFill>
              </a:rPr>
              <a:t>Hauptstadt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Maskat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DF65924-9C0D-B0B4-6DF6-B81699595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1775E188-8CEC-FA72-8A2F-5716DD00F7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513" y="1268873"/>
            <a:ext cx="4673171" cy="4549833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18CE11E7-E32D-A48F-06B5-0844EA5647E7}"/>
              </a:ext>
            </a:extLst>
          </p:cNvPr>
          <p:cNvSpPr txBox="1"/>
          <p:nvPr/>
        </p:nvSpPr>
        <p:spPr>
          <a:xfrm>
            <a:off x="4846094" y="314538"/>
            <a:ext cx="17027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Oman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D4D74BF6-8255-3757-6533-3558C73D1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2191" y="2411442"/>
            <a:ext cx="3885007" cy="194414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648384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6FA77491-89A2-1221-EC07-29D29BEB99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685" b="5034"/>
          <a:stretch/>
        </p:blipFill>
        <p:spPr>
          <a:xfrm>
            <a:off x="0" y="867747"/>
            <a:ext cx="12172951" cy="5719666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B460730C-BD80-3730-6C15-D5373A04D7E5}"/>
              </a:ext>
            </a:extLst>
          </p:cNvPr>
          <p:cNvSpPr txBox="1"/>
          <p:nvPr/>
        </p:nvSpPr>
        <p:spPr>
          <a:xfrm>
            <a:off x="3030829" y="90587"/>
            <a:ext cx="6870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dirty="0"/>
              <a:t>   </a:t>
            </a:r>
            <a:r>
              <a:rPr lang="de-DE" sz="3600" dirty="0"/>
              <a:t>Oman Cultural Center  2027/2028</a:t>
            </a:r>
            <a:endParaRPr lang="de-DE" sz="3200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90F31434-41C9-6C63-851B-BFAF67C426D8}"/>
              </a:ext>
            </a:extLst>
          </p:cNvPr>
          <p:cNvSpPr txBox="1"/>
          <p:nvPr/>
        </p:nvSpPr>
        <p:spPr>
          <a:xfrm>
            <a:off x="1296956" y="867747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Nationalbibliothek 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6B357133-DC64-59D4-B893-FE096A881896}"/>
              </a:ext>
            </a:extLst>
          </p:cNvPr>
          <p:cNvSpPr txBox="1"/>
          <p:nvPr/>
        </p:nvSpPr>
        <p:spPr>
          <a:xfrm>
            <a:off x="9507894" y="884462"/>
            <a:ext cx="1543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Nationalarchiv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DADBDDB5-10F1-31A9-45DC-B4361C65F4A5}"/>
              </a:ext>
            </a:extLst>
          </p:cNvPr>
          <p:cNvSpPr txBox="1"/>
          <p:nvPr/>
        </p:nvSpPr>
        <p:spPr>
          <a:xfrm>
            <a:off x="331948" y="6488668"/>
            <a:ext cx="1812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/>
              <a:t>National Theater </a:t>
            </a:r>
            <a:endParaRPr lang="de-DE" dirty="0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9E74ADDC-E530-7EC8-98C8-3646FA484844}"/>
              </a:ext>
            </a:extLst>
          </p:cNvPr>
          <p:cNvSpPr txBox="1"/>
          <p:nvPr/>
        </p:nvSpPr>
        <p:spPr>
          <a:xfrm>
            <a:off x="331948" y="270587"/>
            <a:ext cx="14562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err="1"/>
              <a:t>Maskat</a:t>
            </a:r>
            <a:r>
              <a:rPr lang="en-GB" dirty="0"/>
              <a:t> 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DA14AB47-35B4-F7F2-460B-80DB5086FA1A}"/>
              </a:ext>
            </a:extLst>
          </p:cNvPr>
          <p:cNvSpPr txBox="1"/>
          <p:nvPr/>
        </p:nvSpPr>
        <p:spPr>
          <a:xfrm>
            <a:off x="5224686" y="867747"/>
            <a:ext cx="1739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Kinderbibliothek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3766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993A26C2-CCD8-72AC-147C-62DFE8F065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00D66609-05B1-9265-BA24-7BADF168E152}"/>
              </a:ext>
            </a:extLst>
          </p:cNvPr>
          <p:cNvSpPr txBox="1"/>
          <p:nvPr/>
        </p:nvSpPr>
        <p:spPr>
          <a:xfrm>
            <a:off x="8886826" y="6343650"/>
            <a:ext cx="2971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Rendering </a:t>
            </a:r>
            <a:r>
              <a:rPr lang="en-GB" dirty="0" err="1"/>
              <a:t>architecturestudio</a:t>
            </a:r>
            <a:r>
              <a:rPr lang="en-GB" dirty="0"/>
              <a:t> 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70499E68-8D5D-FC1B-14AF-054A264F44A5}"/>
              </a:ext>
            </a:extLst>
          </p:cNvPr>
          <p:cNvSpPr txBox="1"/>
          <p:nvPr/>
        </p:nvSpPr>
        <p:spPr>
          <a:xfrm>
            <a:off x="427619" y="442913"/>
            <a:ext cx="12507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Maskat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349405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D0082980-F45D-872A-BD80-35BEB6B96C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7175" y="0"/>
            <a:ext cx="12192000" cy="6124353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15D51279-744D-4F7A-627F-37838235674F}"/>
              </a:ext>
            </a:extLst>
          </p:cNvPr>
          <p:cNvSpPr txBox="1"/>
          <p:nvPr/>
        </p:nvSpPr>
        <p:spPr>
          <a:xfrm>
            <a:off x="8758238" y="6511187"/>
            <a:ext cx="2971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Rendering architecturestudio </a:t>
            </a:r>
            <a:endParaRPr lang="en-GB" dirty="0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1BAE7CFB-A38C-1204-384E-4E7C80D59ED6}"/>
              </a:ext>
            </a:extLst>
          </p:cNvPr>
          <p:cNvSpPr txBox="1"/>
          <p:nvPr/>
        </p:nvSpPr>
        <p:spPr>
          <a:xfrm>
            <a:off x="0" y="471488"/>
            <a:ext cx="1332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Maskat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582403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0A00F6E2-8EFD-3D3B-8602-C3381EE2C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" y="0"/>
            <a:ext cx="12190275" cy="6858000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9BA6A5C7-50B0-8C9E-6AA0-4A71DBD2027A}"/>
              </a:ext>
            </a:extLst>
          </p:cNvPr>
          <p:cNvSpPr txBox="1"/>
          <p:nvPr/>
        </p:nvSpPr>
        <p:spPr>
          <a:xfrm>
            <a:off x="10921109" y="6286500"/>
            <a:ext cx="1270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Foto </a:t>
            </a:r>
            <a:r>
              <a:rPr lang="en-GB" dirty="0" err="1"/>
              <a:t>telelift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8599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 descr="Ein Bild, das Mobiliar, Im Haus, Inneneinrichtung, Tisch enthält.&#10;&#10;KI-generierte Inhalte können fehlerhaft sein.">
            <a:extLst>
              <a:ext uri="{FF2B5EF4-FFF2-40B4-BE49-F238E27FC236}">
                <a16:creationId xmlns:a16="http://schemas.microsoft.com/office/drawing/2014/main" id="{02723594-BE5B-B9E3-24A9-F5643AA887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1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feld 4">
            <a:extLst>
              <a:ext uri="{FF2B5EF4-FFF2-40B4-BE49-F238E27FC236}">
                <a16:creationId xmlns:a16="http://schemas.microsoft.com/office/drawing/2014/main" id="{E15DB04C-F17B-E541-9F42-93966538474A}"/>
              </a:ext>
            </a:extLst>
          </p:cNvPr>
          <p:cNvSpPr txBox="1"/>
          <p:nvPr/>
        </p:nvSpPr>
        <p:spPr>
          <a:xfrm>
            <a:off x="175022" y="6373297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Rendering </a:t>
            </a:r>
            <a:r>
              <a:rPr lang="en-GB" dirty="0" err="1"/>
              <a:t>architecturestudio</a:t>
            </a:r>
            <a:r>
              <a:rPr lang="en-GB" dirty="0"/>
              <a:t> 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DD026A0F-18E2-E8F4-5232-6477B530BC6E}"/>
              </a:ext>
            </a:extLst>
          </p:cNvPr>
          <p:cNvSpPr txBox="1"/>
          <p:nvPr/>
        </p:nvSpPr>
        <p:spPr>
          <a:xfrm>
            <a:off x="175022" y="115371"/>
            <a:ext cx="1332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Maskat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09426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CBE5F6-F011-DC12-A049-FDBFC8ACA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48CE5-6507-7CE6-FBA8-128D86CBC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5E83C5-986E-6C1A-5C35-DAE0B364A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1401-AC6B-489A-534D-3DD0CF4A2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2E0FF8-CDD7-C163-B22E-0EFDBB4D9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75DF5361-DA76-3912-2B79-34F8AAB84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50460" y="318295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Bahrain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89105C-AFA7-198B-F9BF-4B4016614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8E89179B-4F58-B989-7D22-8E7DF6E6E8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06532" y="354565"/>
            <a:ext cx="2265529" cy="667952"/>
          </a:xfrm>
        </p:spPr>
        <p:txBody>
          <a:bodyPr anchor="t">
            <a:normAutofit fontScale="92500"/>
          </a:bodyPr>
          <a:lstStyle/>
          <a:p>
            <a:pPr algn="l"/>
            <a:r>
              <a:rPr lang="en-US" dirty="0" err="1">
                <a:solidFill>
                  <a:srgbClr val="FFFFFF"/>
                </a:solidFill>
              </a:rPr>
              <a:t>Hauptstadt</a:t>
            </a:r>
            <a:r>
              <a:rPr lang="en-US" dirty="0">
                <a:solidFill>
                  <a:srgbClr val="FFFFFF"/>
                </a:solidFill>
              </a:rPr>
              <a:t> Doha 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AAF907F-826A-A5AF-804D-86F422332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44BC5F03-A55F-7861-27D2-13D84A87DE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513" y="1268873"/>
            <a:ext cx="4673171" cy="4549833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1D256E7E-9716-1594-CEE6-D0B140CEFBF0}"/>
              </a:ext>
            </a:extLst>
          </p:cNvPr>
          <p:cNvSpPr txBox="1"/>
          <p:nvPr/>
        </p:nvSpPr>
        <p:spPr>
          <a:xfrm>
            <a:off x="4950763" y="314538"/>
            <a:ext cx="14933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Katar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190834A1-194F-27A8-E5B4-5D459AD7D4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6504" y="2697663"/>
            <a:ext cx="4052324" cy="159015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8830013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01B84665-778E-E864-8F06-1FD162132A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1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C8ED5FF2-A231-DCC0-33ED-5ABACBB3D153}"/>
              </a:ext>
            </a:extLst>
          </p:cNvPr>
          <p:cNvSpPr txBox="1"/>
          <p:nvPr/>
        </p:nvSpPr>
        <p:spPr>
          <a:xfrm>
            <a:off x="228600" y="0"/>
            <a:ext cx="433471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Doha </a:t>
            </a:r>
          </a:p>
          <a:p>
            <a:r>
              <a:rPr lang="en-GB" sz="3200" dirty="0" err="1"/>
              <a:t>Nationalbibliothek</a:t>
            </a:r>
            <a:r>
              <a:rPr lang="en-GB" sz="3200" dirty="0"/>
              <a:t> Katar </a:t>
            </a:r>
          </a:p>
        </p:txBody>
      </p:sp>
    </p:spTree>
    <p:extLst>
      <p:ext uri="{BB962C8B-B14F-4D97-AF65-F5344CB8AC3E}">
        <p14:creationId xmlns:p14="http://schemas.microsoft.com/office/powerpoint/2010/main" val="388716183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1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Grafik 1" descr="Ein Bild, das Im Haus, Stahl, Gebäude, Gelände enthält.&#10;&#10;KI-generierte Inhalte können fehlerhaft sein.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22" b="15078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8" name="Rectangle 23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9EA10DAB-EE41-3434-BABE-FDB671006DE2}"/>
              </a:ext>
            </a:extLst>
          </p:cNvPr>
          <p:cNvSpPr txBox="1"/>
          <p:nvPr/>
        </p:nvSpPr>
        <p:spPr>
          <a:xfrm>
            <a:off x="643466" y="643467"/>
            <a:ext cx="5342997" cy="8281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feld 2"/>
          <p:cNvSpPr txBox="1"/>
          <p:nvPr/>
        </p:nvSpPr>
        <p:spPr>
          <a:xfrm>
            <a:off x="1198181" y="2957665"/>
            <a:ext cx="9792471" cy="31714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EBF5E51F-5367-B204-22A9-01DA42F3E0A0}"/>
              </a:ext>
            </a:extLst>
          </p:cNvPr>
          <p:cNvSpPr txBox="1"/>
          <p:nvPr/>
        </p:nvSpPr>
        <p:spPr>
          <a:xfrm>
            <a:off x="371475" y="643467"/>
            <a:ext cx="10858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27875863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FCD9AAF2-931E-B393-02D1-BCC378268E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84" b="1353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929D9953-1F36-A421-59F8-35B27913D5B6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16075014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E1DCA2B2-24AF-4293-950E-1E8FA493CF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1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A2E2B4BA-5241-BCA9-1ACE-3E0290460C46}"/>
              </a:ext>
            </a:extLst>
          </p:cNvPr>
          <p:cNvSpPr txBox="1"/>
          <p:nvPr/>
        </p:nvSpPr>
        <p:spPr>
          <a:xfrm>
            <a:off x="257175" y="28575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A61E866B-D5C3-94CE-3811-84A9B0C05F4D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247581762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06552544-A6B1-9897-547A-C71590D8F0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01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4A447F42-EB27-B279-EFF1-B2E8DF89CB71}"/>
              </a:ext>
            </a:extLst>
          </p:cNvPr>
          <p:cNvSpPr txBox="1"/>
          <p:nvPr/>
        </p:nvSpPr>
        <p:spPr>
          <a:xfrm>
            <a:off x="271463" y="442913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3F0E4803-B539-2491-9618-708814F861C4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207693959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34F417CC-0CC2-442A-267B-A4175BD08A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902" b="1311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ABAC0EDF-02DA-4722-FE08-E37A9DA1F81E}"/>
              </a:ext>
            </a:extLst>
          </p:cNvPr>
          <p:cNvSpPr txBox="1"/>
          <p:nvPr/>
        </p:nvSpPr>
        <p:spPr>
          <a:xfrm>
            <a:off x="271463" y="45720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E0540E0D-FD16-F089-26DE-4811D7945A7D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408144597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085721BC-D3E8-2E27-22B3-FA62715F9C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072" b="3518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61E14ACF-9FA4-F004-1EFB-F4AA9A91830B}"/>
              </a:ext>
            </a:extLst>
          </p:cNvPr>
          <p:cNvSpPr txBox="1"/>
          <p:nvPr/>
        </p:nvSpPr>
        <p:spPr>
          <a:xfrm>
            <a:off x="485775" y="51435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0C653862-6777-9531-9472-1AD820D37D50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181316599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C0CD9FAB-1C9E-7DA9-F7DF-631BC50AF1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9" y="0"/>
            <a:ext cx="9144001" cy="6858000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BAAAE8B7-2B7D-83C4-4D7B-52F1DB4A7C64}"/>
              </a:ext>
            </a:extLst>
          </p:cNvPr>
          <p:cNvSpPr txBox="1"/>
          <p:nvPr/>
        </p:nvSpPr>
        <p:spPr>
          <a:xfrm>
            <a:off x="1714500" y="557213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4AEA60A4-C25A-1698-83CE-16577C23306A}"/>
              </a:ext>
            </a:extLst>
          </p:cNvPr>
          <p:cNvSpPr txBox="1"/>
          <p:nvPr/>
        </p:nvSpPr>
        <p:spPr>
          <a:xfrm>
            <a:off x="1714500" y="449491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396293815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20B74FAB-D799-CFDF-35A5-A6CE798749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222" b="1979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543ED8FC-D7FE-CBCD-C344-A0B2A276DA9E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291493652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90437492-5CE3-8B7D-A436-B3DF3B84A7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1" b="24823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44E9DF69-2DC5-768D-333E-1BEBBD307E95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393319443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Grafik 2" descr="Ein Bild, das Im Haus, Mobiliar, Tisch, Boden enthält.&#10;&#10;KI-generierte Inhalte können fehlerhaft sein.">
            <a:extLst>
              <a:ext uri="{FF2B5EF4-FFF2-40B4-BE49-F238E27FC236}">
                <a16:creationId xmlns:a16="http://schemas.microsoft.com/office/drawing/2014/main" id="{CA299314-0A4C-05F0-AD3A-28227659DE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085" b="2092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DEB1E6BB-A4B7-8B8A-9951-2268173D3645}"/>
              </a:ext>
            </a:extLst>
          </p:cNvPr>
          <p:cNvSpPr txBox="1"/>
          <p:nvPr/>
        </p:nvSpPr>
        <p:spPr>
          <a:xfrm>
            <a:off x="300038" y="414338"/>
            <a:ext cx="11715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310102384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Grafik 2" descr="Ein Bild, das Im Haus, Bürogebäude, Mobiliar, Tisch enthält.&#10;&#10;KI-generierte Inhalte können fehlerhaft sein.">
            <a:extLst>
              <a:ext uri="{FF2B5EF4-FFF2-40B4-BE49-F238E27FC236}">
                <a16:creationId xmlns:a16="http://schemas.microsoft.com/office/drawing/2014/main" id="{53FEF59F-A33E-2E55-0D7F-B45CC2B693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429" b="858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18AC39ED-5093-D031-A55D-E1A144113504}"/>
              </a:ext>
            </a:extLst>
          </p:cNvPr>
          <p:cNvSpPr txBox="1"/>
          <p:nvPr/>
        </p:nvSpPr>
        <p:spPr>
          <a:xfrm>
            <a:off x="214313" y="357188"/>
            <a:ext cx="10679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337544369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64F29696-59C8-A49A-DEF9-F2F70C4D8F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73" b="1474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0DDE4F3D-5E3C-41EB-F83A-A696BE20886C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1167782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43E93BE2-4E10-CCDB-49EA-7F626D6508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70" b="1474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feld 2">
            <a:extLst>
              <a:ext uri="{FF2B5EF4-FFF2-40B4-BE49-F238E27FC236}">
                <a16:creationId xmlns:a16="http://schemas.microsoft.com/office/drawing/2014/main" id="{D0EE577D-4388-7FF5-CB4F-8D3D1A18936D}"/>
              </a:ext>
            </a:extLst>
          </p:cNvPr>
          <p:cNvSpPr txBox="1"/>
          <p:nvPr/>
        </p:nvSpPr>
        <p:spPr>
          <a:xfrm flipH="1">
            <a:off x="108587" y="371475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4228D68D-CBF9-73BA-3E33-8654ADC3BC51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359446072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Grafik 2" descr="Ein Bild, das Im Haus, Boden, Bautechnik, Gebäude enthält.&#10;&#10;KI-generierte Inhalte können fehlerhaft sein.">
            <a:extLst>
              <a:ext uri="{FF2B5EF4-FFF2-40B4-BE49-F238E27FC236}">
                <a16:creationId xmlns:a16="http://schemas.microsoft.com/office/drawing/2014/main" id="{BBC5755E-FB44-B272-ADBA-DBD8DE2DFC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21" b="19893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F484CEF6-C41C-44A3-7F55-3E3A04BB0F06}"/>
              </a:ext>
            </a:extLst>
          </p:cNvPr>
          <p:cNvSpPr txBox="1"/>
          <p:nvPr/>
        </p:nvSpPr>
        <p:spPr>
          <a:xfrm>
            <a:off x="357188" y="385763"/>
            <a:ext cx="955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382943382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BDEF299A-E4E4-ABC0-9332-6A2F2BC71D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899" b="811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91AE9A3B-8EE5-44B3-FB52-552EB4146A40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248877210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8BDCEBD5-98FC-BCE4-F8DA-0D8126D22C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616" b="3220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834B6D87-8B6A-D553-4FB2-ECC73B30F611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215729514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E76FC812-DE7F-88CA-CD9A-731AA8B8BD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9" y="0"/>
            <a:ext cx="9144001" cy="68580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3A46424B-D753-2E3B-6B6F-161F02722ACC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157823431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9BFCCBEE-93E7-DEF3-DCA1-0060B97CE8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01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CEF54304-2DD9-BB40-1D67-6D0AF55BFE3C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266491693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2" cstate="print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45" b="12655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3E33CA85-38F3-68AE-0DA3-5F57E38683CD}"/>
              </a:ext>
            </a:extLst>
          </p:cNvPr>
          <p:cNvSpPr txBox="1"/>
          <p:nvPr/>
        </p:nvSpPr>
        <p:spPr>
          <a:xfrm>
            <a:off x="271463" y="6586538"/>
            <a:ext cx="1040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Foto: Lux</a:t>
            </a:r>
            <a:endParaRPr lang="en-GB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0D904065-4FF4-4B68-B0D7-580EE4FB90C9}"/>
              </a:ext>
            </a:extLst>
          </p:cNvPr>
          <p:cNvSpPr txBox="1"/>
          <p:nvPr/>
        </p:nvSpPr>
        <p:spPr>
          <a:xfrm>
            <a:off x="1900238" y="1543050"/>
            <a:ext cx="9266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solidFill>
                  <a:schemeClr val="bg1"/>
                </a:solidFill>
              </a:rPr>
              <a:t>Herzlichen</a:t>
            </a:r>
            <a:r>
              <a:rPr lang="en-GB" sz="4000" dirty="0">
                <a:solidFill>
                  <a:schemeClr val="bg1"/>
                </a:solidFill>
              </a:rPr>
              <a:t> Dank für </a:t>
            </a:r>
            <a:r>
              <a:rPr lang="en-GB" sz="4000" dirty="0" err="1">
                <a:solidFill>
                  <a:schemeClr val="bg1"/>
                </a:solidFill>
              </a:rPr>
              <a:t>Ihre</a:t>
            </a:r>
            <a:r>
              <a:rPr lang="en-GB" sz="4000" dirty="0">
                <a:solidFill>
                  <a:schemeClr val="bg1"/>
                </a:solidFill>
              </a:rPr>
              <a:t> </a:t>
            </a:r>
            <a:r>
              <a:rPr lang="en-GB" sz="4000" dirty="0" err="1">
                <a:solidFill>
                  <a:schemeClr val="bg1"/>
                </a:solidFill>
              </a:rPr>
              <a:t>Aufmerksamkeit</a:t>
            </a:r>
            <a:r>
              <a:rPr lang="en-GB" sz="4000" dirty="0">
                <a:solidFill>
                  <a:schemeClr val="bg1"/>
                </a:solidFill>
              </a:rPr>
              <a:t>! 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F335BBC7-7C19-0F56-9C48-233479F4B98F}"/>
              </a:ext>
            </a:extLst>
          </p:cNvPr>
          <p:cNvSpPr txBox="1"/>
          <p:nvPr/>
        </p:nvSpPr>
        <p:spPr>
          <a:xfrm>
            <a:off x="346472" y="372547"/>
            <a:ext cx="1153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Doha</a:t>
            </a:r>
          </a:p>
        </p:txBody>
      </p:sp>
    </p:spTree>
    <p:extLst>
      <p:ext uri="{BB962C8B-B14F-4D97-AF65-F5344CB8AC3E}">
        <p14:creationId xmlns:p14="http://schemas.microsoft.com/office/powerpoint/2010/main" val="3363425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d0f94bb3-43d4-4303-88a6-323f9aeb730c}" enabled="1" method="Standard" siteId="{c8ad3069-b686-40ea-b221-2f429d73651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446</Words>
  <Application>Microsoft Office PowerPoint</Application>
  <PresentationFormat>Breitbild</PresentationFormat>
  <Paragraphs>134</Paragraphs>
  <Slides>61</Slides>
  <Notes>6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5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61</vt:i4>
      </vt:variant>
    </vt:vector>
  </HeadingPairs>
  <TitlesOfParts>
    <vt:vector size="67" baseType="lpstr">
      <vt:lpstr>&amp;quot</vt:lpstr>
      <vt:lpstr>Aptos</vt:lpstr>
      <vt:lpstr>Arial</vt:lpstr>
      <vt:lpstr>Calibri</vt:lpstr>
      <vt:lpstr>Calibri Light</vt:lpstr>
      <vt:lpstr>Office Theme</vt:lpstr>
      <vt:lpstr> Alles im Netz? Am Arabischen Golf baut man Bibliotheken!  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Bahrain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Bahrain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Bahrain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Bahrain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Bahrain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 am Golf</dc:title>
  <dc:creator>Claudia Lux</dc:creator>
  <cp:lastModifiedBy>Claudia Lux</cp:lastModifiedBy>
  <cp:revision>118</cp:revision>
  <dcterms:created xsi:type="dcterms:W3CDTF">2019-10-15T12:57:16Z</dcterms:created>
  <dcterms:modified xsi:type="dcterms:W3CDTF">2026-01-21T20:29:50Z</dcterms:modified>
</cp:coreProperties>
</file>