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6" r:id="rId2"/>
    <p:sldId id="267" r:id="rId3"/>
    <p:sldId id="268" r:id="rId4"/>
    <p:sldId id="264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EC"/>
    <a:srgbClr val="3C4B78"/>
    <a:srgbClr val="3F4A75"/>
    <a:srgbClr val="E8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58" autoAdjust="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439A-6EC2-4CEE-93C3-441655B29714}" type="datetimeFigureOut">
              <a:rPr lang="de-DE" smtClean="0"/>
              <a:t>20.05.2026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921B2-4826-4E86-BF08-99ECB8A5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45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_ein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30682"/>
            <a:ext cx="8918304" cy="5591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1600">
                <a:solidFill>
                  <a:srgbClr val="3C4B7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800000" cy="432000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34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breite/schmale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30682"/>
            <a:ext cx="8918304" cy="5591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1600">
                <a:solidFill>
                  <a:srgbClr val="3C4B7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1" y="1620000"/>
            <a:ext cx="7814400" cy="435133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8837721" y="1620000"/>
            <a:ext cx="2671384" cy="43513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92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30682"/>
            <a:ext cx="8918304" cy="5591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1600">
                <a:solidFill>
                  <a:srgbClr val="3C4B7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1620000"/>
            <a:ext cx="5220000" cy="435133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10000"/>
              </a:lnSpc>
              <a:buFont typeface="Wingdings" panose="05000000000000000000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89104" y="1620000"/>
            <a:ext cx="5220000" cy="43513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71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_zweispaltig +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30682"/>
            <a:ext cx="8918304" cy="5591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1600">
                <a:solidFill>
                  <a:srgbClr val="3C4B78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119719"/>
            <a:ext cx="5220000" cy="3846741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89104" y="2119720"/>
            <a:ext cx="5220000" cy="384674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720000" y="1620000"/>
            <a:ext cx="5220000" cy="277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latin typeface="+mj-lt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6289104" y="1620000"/>
            <a:ext cx="5220000" cy="277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>
                <a:latin typeface="+mj-lt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19170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8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6336890"/>
            <a:ext cx="12192000" cy="52110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296" tIns="41148" rIns="82296" bIns="41148" numCol="1" rtlCol="0" anchor="ctr" anchorCtr="0" compatLnSpc="1">
            <a:prstTxWarp prst="textNoShape">
              <a:avLst/>
            </a:prstTxWarp>
          </a:bodyPr>
          <a:lstStyle/>
          <a:p>
            <a:endParaRPr lang="de-DE" sz="1134">
              <a:solidFill>
                <a:srgbClr val="3C4B78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2208799" y="6524295"/>
            <a:ext cx="96807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900" dirty="0">
                <a:solidFill>
                  <a:schemeClr val="bg1"/>
                </a:solidFill>
                <a:latin typeface="+mj-lt"/>
              </a:rPr>
              <a:t> </a:t>
            </a:r>
            <a:fld id="{096CE1D3-F924-4B1E-884C-5508B5807E68}" type="datetime4">
              <a:rPr lang="de-DE" sz="900" smtClean="0">
                <a:solidFill>
                  <a:schemeClr val="bg1"/>
                </a:solidFill>
                <a:latin typeface="+mn-lt"/>
              </a:rPr>
              <a:t>20. Mai 2026</a:t>
            </a:fld>
            <a:r>
              <a:rPr lang="de-DE" altLang="de-DE" sz="900" dirty="0">
                <a:solidFill>
                  <a:schemeClr val="bg1"/>
                </a:solidFill>
                <a:latin typeface="+mn-lt"/>
              </a:rPr>
              <a:t> · </a:t>
            </a:r>
            <a:r>
              <a:rPr lang="de-DE" sz="900" dirty="0">
                <a:solidFill>
                  <a:schemeClr val="bg1"/>
                </a:solidFill>
                <a:latin typeface="+mn-lt"/>
              </a:rPr>
              <a:t>SBB-PK</a:t>
            </a:r>
            <a:r>
              <a:rPr lang="de-DE" altLang="de-DE" sz="900" dirty="0">
                <a:solidFill>
                  <a:schemeClr val="bg1"/>
                </a:solidFill>
                <a:latin typeface="+mn-lt"/>
              </a:rPr>
              <a:t> · Colinda Lindermann · Wortschatz und Wortgewandtheit · </a:t>
            </a:r>
            <a:r>
              <a:rPr lang="de-DE" sz="900" dirty="0">
                <a:solidFill>
                  <a:schemeClr val="bg1"/>
                </a:solidFill>
                <a:latin typeface="+mn-lt"/>
              </a:rPr>
              <a:t>Seite </a:t>
            </a:r>
            <a:fld id="{9CC973F8-89F3-4371-92FE-140F5BB70AF5}" type="slidenum">
              <a:rPr lang="de-DE" sz="900" smtClean="0">
                <a:solidFill>
                  <a:schemeClr val="bg1"/>
                </a:solidFill>
                <a:latin typeface="+mn-lt"/>
              </a:rPr>
              <a:pPr algn="r"/>
              <a:t>‹Nr.›</a:t>
            </a:fld>
            <a:r>
              <a:rPr lang="de-DE" sz="900" dirty="0">
                <a:solidFill>
                  <a:schemeClr val="bg1"/>
                </a:solidFill>
                <a:latin typeface="+mn-lt"/>
              </a:rPr>
              <a:t> </a:t>
            </a:r>
            <a:endParaRPr lang="de-DE" sz="900" dirty="0">
              <a:latin typeface="+mn-lt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0" y="1012257"/>
            <a:ext cx="12192000" cy="1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296" tIns="41148" rIns="82296" bIns="41148" numCol="1" rtlCol="0" anchor="ctr" anchorCtr="0" compatLnSpc="1">
            <a:prstTxWarp prst="textNoShape">
              <a:avLst/>
            </a:prstTxWarp>
          </a:bodyPr>
          <a:lstStyle/>
          <a:p>
            <a:endParaRPr lang="de-DE" sz="1134">
              <a:solidFill>
                <a:srgbClr val="3C4B78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06AF46-52F9-C0C9-4BE7-26449C9C32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98358" y="330681"/>
            <a:ext cx="1591200" cy="3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moj2200/status/110083106962718720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s://www.youtube.com/watch?v=jyA0Tn__7M4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3A62FB-7BAD-583A-4753-86BFC85A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257" y="439959"/>
            <a:ext cx="2880000" cy="633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AAE097-E063-4C77-B810-56F31FD7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36" b="25688"/>
          <a:stretch>
            <a:fillRect/>
          </a:stretch>
        </p:blipFill>
        <p:spPr>
          <a:xfrm>
            <a:off x="0" y="1494972"/>
            <a:ext cx="12192000" cy="53630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55D685C-8F3E-4898-AE78-82BAC2A43BBE}"/>
              </a:ext>
            </a:extLst>
          </p:cNvPr>
          <p:cNvSpPr txBox="1"/>
          <p:nvPr/>
        </p:nvSpPr>
        <p:spPr>
          <a:xfrm>
            <a:off x="720000" y="2406201"/>
            <a:ext cx="10796497" cy="3819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e-DE" altLang="de-DE" sz="1600" dirty="0">
                <a:latin typeface="+mn-lt"/>
              </a:rPr>
              <a:t>Staatsbibliothek zu Berlin</a:t>
            </a:r>
          </a:p>
          <a:p>
            <a:pPr algn="l"/>
            <a:endParaRPr lang="de-DE" altLang="de-DE" sz="1800" cap="all" dirty="0">
              <a:latin typeface="+mn-lt"/>
            </a:endParaRPr>
          </a:p>
          <a:p>
            <a:pPr algn="l"/>
            <a:br>
              <a:rPr lang="de-DE" altLang="de-DE" sz="1800" cap="all" dirty="0">
                <a:latin typeface="+mn-lt"/>
              </a:rPr>
            </a:br>
            <a:r>
              <a:rPr lang="de-DE" altLang="de-DE" sz="4400" cap="all" dirty="0">
                <a:latin typeface="+mj-lt"/>
              </a:rPr>
              <a:t>W</a:t>
            </a:r>
            <a:r>
              <a:rPr lang="de-DE" altLang="de-DE" sz="4400" dirty="0">
                <a:latin typeface="+mj-lt"/>
              </a:rPr>
              <a:t>ortschatz und Wortgewandtheit: Lexikografie und Literatur in arabischen Handschriften</a:t>
            </a:r>
          </a:p>
          <a:p>
            <a:pPr algn="l"/>
            <a:endParaRPr lang="de-DE" altLang="de-DE" sz="4500" cap="all" dirty="0"/>
          </a:p>
          <a:p>
            <a:pPr algn="l"/>
            <a:r>
              <a:rPr lang="de-DE" altLang="de-DE" sz="1600" dirty="0"/>
              <a:t>Colinda Lindermann</a:t>
            </a:r>
          </a:p>
        </p:txBody>
      </p:sp>
    </p:spTree>
    <p:extLst>
      <p:ext uri="{BB962C8B-B14F-4D97-AF65-F5344CB8AC3E}">
        <p14:creationId xmlns:p14="http://schemas.microsoft.com/office/powerpoint/2010/main" val="27772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25AFE-DCFA-7A09-8E36-68AE49E3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A26EC-1F3F-63BA-A019-8D2D978B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Das Wörterbuch: Gebrauchsgegenstand und Prestigeprojekt</a:t>
            </a:r>
          </a:p>
        </p:txBody>
      </p:sp>
      <p:pic>
        <p:nvPicPr>
          <p:cNvPr id="9" name="Grafik 8" descr="https://upload.wikimedia.org/wikipedia/commons/2/26/Deutsches_W%C3%B6rterbuch_Grimm_-_Titel_Band_1.png">
            <a:extLst>
              <a:ext uri="{FF2B5EF4-FFF2-40B4-BE49-F238E27FC236}">
                <a16:creationId xmlns:a16="http://schemas.microsoft.com/office/drawing/2014/main" id="{763A0A6A-EF8A-44F6-E806-E182C43FC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5" y="1074644"/>
            <a:ext cx="3253101" cy="4830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A67F791-00AA-5483-945A-AEAF92E1CDA7}"/>
              </a:ext>
            </a:extLst>
          </p:cNvPr>
          <p:cNvSpPr txBox="1"/>
          <p:nvPr/>
        </p:nvSpPr>
        <p:spPr>
          <a:xfrm>
            <a:off x="237180" y="6056705"/>
            <a:ext cx="3397650" cy="2198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Deutsches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Wörterbuch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(33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1838-1961)</a:t>
            </a:r>
          </a:p>
        </p:txBody>
      </p:sp>
      <p:pic>
        <p:nvPicPr>
          <p:cNvPr id="3" name="Grafik 2" descr="Keine Fotobeschreibung verfügbar.">
            <a:extLst>
              <a:ext uri="{FF2B5EF4-FFF2-40B4-BE49-F238E27FC236}">
                <a16:creationId xmlns:a16="http://schemas.microsoft.com/office/drawing/2014/main" id="{35DDA612-BA49-4854-3E10-D13B0FC0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625" y="1052583"/>
            <a:ext cx="3874749" cy="48529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6FD5C12-BF24-8FC5-2983-AD17448A1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063" y="1074644"/>
            <a:ext cx="1679713" cy="48308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BDBF23D-367A-CDB9-89D4-7A36B322920D}"/>
              </a:ext>
            </a:extLst>
          </p:cNvPr>
          <p:cNvSpPr txBox="1"/>
          <p:nvPr/>
        </p:nvSpPr>
        <p:spPr>
          <a:xfrm>
            <a:off x="4116911" y="6056705"/>
            <a:ext cx="3630909" cy="2198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Oxford English Dictionary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1857-1928)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78C0DED-52F8-FA62-EB15-EFE0FF768C35}"/>
              </a:ext>
            </a:extLst>
          </p:cNvPr>
          <p:cNvSpPr txBox="1"/>
          <p:nvPr/>
        </p:nvSpPr>
        <p:spPr>
          <a:xfrm>
            <a:off x="7863840" y="6056705"/>
            <a:ext cx="4328160" cy="21986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Woordenboek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Nederlandsche Taal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Bde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1849-1998)</a:t>
            </a:r>
          </a:p>
        </p:txBody>
      </p:sp>
    </p:spTree>
    <p:extLst>
      <p:ext uri="{BB962C8B-B14F-4D97-AF65-F5344CB8AC3E}">
        <p14:creationId xmlns:p14="http://schemas.microsoft.com/office/powerpoint/2010/main" val="27670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F089D-1348-9E45-E5C8-ACB42AC8A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B0547-DC79-B13E-D0CA-5BFDC87C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Die</a:t>
            </a:r>
            <a:r>
              <a:rPr lang="de-CH" sz="1800" dirty="0"/>
              <a:t> ersten </a:t>
            </a:r>
            <a:r>
              <a:rPr lang="de-DE" sz="1800" dirty="0"/>
              <a:t>Wörterbücher: Sammeln und Ordnen</a:t>
            </a:r>
          </a:p>
        </p:txBody>
      </p:sp>
      <p:pic>
        <p:nvPicPr>
          <p:cNvPr id="5" name="Grafik 4" descr="https://content.staatsbibliothek-berlin.de/dms/PPN1883644763/1200/0/00000006.jpg">
            <a:extLst>
              <a:ext uri="{FF2B5EF4-FFF2-40B4-BE49-F238E27FC236}">
                <a16:creationId xmlns:a16="http://schemas.microsoft.com/office/drawing/2014/main" id="{5A5369F9-55B2-F54F-9E7E-876B1172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1" t="1999" r="3247" b="2712"/>
          <a:stretch>
            <a:fillRect/>
          </a:stretch>
        </p:blipFill>
        <p:spPr>
          <a:xfrm>
            <a:off x="8122137" y="1099992"/>
            <a:ext cx="2971801" cy="49011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7908D0-9949-CBAC-EC02-73EC55E7E2C3}"/>
              </a:ext>
            </a:extLst>
          </p:cNvPr>
          <p:cNvSpPr txBox="1"/>
          <p:nvPr/>
        </p:nvSpPr>
        <p:spPr>
          <a:xfrm>
            <a:off x="4916532" y="6062472"/>
            <a:ext cx="6838335" cy="22320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Ḫalīl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ibn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Aḥmad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Farāhīdī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r>
              <a:rPr lang="de-CH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āb</a:t>
            </a:r>
            <a:r>
              <a:rPr lang="de-CH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ʿAin</a:t>
            </a:r>
            <a:r>
              <a:rPr lang="de-CH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1400" dirty="0"/>
              <a:t>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quart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1635,</a:t>
            </a:r>
            <a:r>
              <a:rPr lang="de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2,</a:t>
            </a:r>
            <a:r>
              <a:rPr lang="de-CH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Kopie von 1346/1927 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 descr="https://content.staatsbibliothek-berlin.de/dms/PPN1883644763/1200/0/00000006.jpg">
            <a:extLst>
              <a:ext uri="{FF2B5EF4-FFF2-40B4-BE49-F238E27FC236}">
                <a16:creationId xmlns:a16="http://schemas.microsoft.com/office/drawing/2014/main" id="{B63BCE8C-F602-45FE-CDBC-25A8A9D87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1" t="41284" r="3247" b="36849"/>
          <a:stretch>
            <a:fillRect/>
          </a:stretch>
        </p:blipFill>
        <p:spPr>
          <a:xfrm>
            <a:off x="4337445" y="1947672"/>
            <a:ext cx="7417422" cy="280720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A0DB383-7FF8-2CB2-E742-EB2957616C55}"/>
              </a:ext>
            </a:extLst>
          </p:cNvPr>
          <p:cNvSpPr txBox="1"/>
          <p:nvPr/>
        </p:nvSpPr>
        <p:spPr>
          <a:xfrm>
            <a:off x="1643724" y="1448598"/>
            <a:ext cx="1572484" cy="1050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ar-JO" sz="6600" dirty="0">
                <a:solidFill>
                  <a:srgbClr val="FF0000"/>
                </a:solidFill>
              </a:rPr>
              <a:t>سمع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F4A3B33-A22F-5EFA-08B8-75DDF4AC6853}"/>
              </a:ext>
            </a:extLst>
          </p:cNvPr>
          <p:cNvSpPr txBox="1"/>
          <p:nvPr/>
        </p:nvSpPr>
        <p:spPr>
          <a:xfrm>
            <a:off x="1098062" y="2499591"/>
            <a:ext cx="2380204" cy="1050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ar-JO" sz="6600" dirty="0">
                <a:solidFill>
                  <a:srgbClr val="FF0000"/>
                </a:solidFill>
              </a:rPr>
              <a:t> ع س م 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4DC0EB8-D457-3F9E-123E-DEEFC8FFFF5C}"/>
              </a:ext>
            </a:extLst>
          </p:cNvPr>
          <p:cNvSpPr txBox="1"/>
          <p:nvPr/>
        </p:nvSpPr>
        <p:spPr>
          <a:xfrm>
            <a:off x="1307612" y="3611880"/>
            <a:ext cx="2038440" cy="1050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ar-JO" sz="6600" dirty="0">
                <a:solidFill>
                  <a:srgbClr val="FF0000"/>
                </a:solidFill>
              </a:rPr>
              <a:t>س م ع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3DD343D-955E-C8B5-C6AF-35DA66063B23}"/>
              </a:ext>
            </a:extLst>
          </p:cNvPr>
          <p:cNvSpPr txBox="1"/>
          <p:nvPr/>
        </p:nvSpPr>
        <p:spPr>
          <a:xfrm>
            <a:off x="1354297" y="4724169"/>
            <a:ext cx="2487452" cy="1050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ar-JO" sz="6600" dirty="0">
                <a:solidFill>
                  <a:srgbClr val="FF0000"/>
                </a:solidFill>
              </a:rPr>
              <a:t> ع س م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al-Q</a:t>
            </a:r>
            <a:r>
              <a:rPr lang="de-CH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āmūs</a:t>
            </a:r>
            <a:r>
              <a:rPr lang="de-CH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muḥīṭ</a:t>
            </a:r>
            <a:endParaRPr 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 descr="https://content.staatsbibliothek-berlin.de/dms/PPN667031650/1200/0/00000005.jpg">
            <a:extLst>
              <a:ext uri="{FF2B5EF4-FFF2-40B4-BE49-F238E27FC236}">
                <a16:creationId xmlns:a16="http://schemas.microsoft.com/office/drawing/2014/main" id="{5F46C242-8E5E-620F-FA15-5E4482224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0" t="1817" b="1817"/>
          <a:stretch>
            <a:fillRect/>
          </a:stretch>
        </p:blipFill>
        <p:spPr>
          <a:xfrm>
            <a:off x="8792644" y="1112538"/>
            <a:ext cx="3227977" cy="4956629"/>
          </a:xfrm>
          <a:prstGeom prst="rect">
            <a:avLst/>
          </a:prstGeom>
        </p:spPr>
      </p:pic>
      <p:pic>
        <p:nvPicPr>
          <p:cNvPr id="5" name="Grafik 4" descr="https://content.staatsbibliothek-berlin.de/dms/PPN667031650/1200/0/00000007.jpg">
            <a:extLst>
              <a:ext uri="{FF2B5EF4-FFF2-40B4-BE49-F238E27FC236}">
                <a16:creationId xmlns:a16="http://schemas.microsoft.com/office/drawing/2014/main" id="{2BFA6FF1-7C71-4698-9439-F0474DC8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8" t="1355" b="1340"/>
          <a:stretch>
            <a:fillRect/>
          </a:stretch>
        </p:blipFill>
        <p:spPr>
          <a:xfrm>
            <a:off x="8717280" y="1112537"/>
            <a:ext cx="3303341" cy="4988645"/>
          </a:xfrm>
          <a:prstGeom prst="rect">
            <a:avLst/>
          </a:prstGeom>
        </p:spPr>
      </p:pic>
      <p:pic>
        <p:nvPicPr>
          <p:cNvPr id="6" name="Grafik 5" descr="https://content.staatsbibliothek-berlin.de/dms/PPN667031650/1200/0/00000015.jpg">
            <a:extLst>
              <a:ext uri="{FF2B5EF4-FFF2-40B4-BE49-F238E27FC236}">
                <a16:creationId xmlns:a16="http://schemas.microsoft.com/office/drawing/2014/main" id="{8A4DA043-B277-6AC5-C030-9891A1426B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9" t="1340" r="1" b="1664"/>
          <a:stretch>
            <a:fillRect/>
          </a:stretch>
        </p:blipFill>
        <p:spPr>
          <a:xfrm>
            <a:off x="8531166" y="1112240"/>
            <a:ext cx="3361785" cy="49889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6D6B7EE-16DD-572B-C450-09288792CD10}"/>
              </a:ext>
            </a:extLst>
          </p:cNvPr>
          <p:cNvSpPr txBox="1"/>
          <p:nvPr/>
        </p:nvSpPr>
        <p:spPr>
          <a:xfrm>
            <a:off x="5791200" y="1538376"/>
            <a:ext cx="2124057" cy="1050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ar-JO" sz="6600" dirty="0">
                <a:solidFill>
                  <a:srgbClr val="FF0000"/>
                </a:solidFill>
              </a:rPr>
              <a:t>قاموس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C5195A-1A27-183F-366B-6FACAC2B751E}"/>
              </a:ext>
            </a:extLst>
          </p:cNvPr>
          <p:cNvSpPr txBox="1"/>
          <p:nvPr/>
        </p:nvSpPr>
        <p:spPr>
          <a:xfrm>
            <a:off x="1941195" y="1836244"/>
            <a:ext cx="3106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Ὠκεανός</a:t>
            </a:r>
            <a:r>
              <a:rPr lang="de-CH" sz="3600" dirty="0"/>
              <a:t>     &lt;</a:t>
            </a:r>
            <a:endParaRPr lang="en-GB" sz="3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5025352-2EF0-E9D7-525D-C2BC4C8459F3}"/>
              </a:ext>
            </a:extLst>
          </p:cNvPr>
          <p:cNvSpPr txBox="1"/>
          <p:nvPr/>
        </p:nvSpPr>
        <p:spPr>
          <a:xfrm>
            <a:off x="5116740" y="3891909"/>
            <a:ext cx="3361785" cy="7042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4400" dirty="0"/>
              <a:t>Wörterbuch</a:t>
            </a:r>
            <a:endParaRPr lang="en-GB" sz="4400" dirty="0"/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D863F2BB-A6C0-2911-882E-AC051AC27A95}"/>
              </a:ext>
            </a:extLst>
          </p:cNvPr>
          <p:cNvSpPr/>
          <p:nvPr/>
        </p:nvSpPr>
        <p:spPr>
          <a:xfrm>
            <a:off x="6324896" y="2636803"/>
            <a:ext cx="810901" cy="10509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fik 3" descr="https://content.staatsbibliothek-berlin.de/dms/PPN667031650/1200/0/00000015.jpg">
            <a:extLst>
              <a:ext uri="{FF2B5EF4-FFF2-40B4-BE49-F238E27FC236}">
                <a16:creationId xmlns:a16="http://schemas.microsoft.com/office/drawing/2014/main" id="{788253A8-CB51-EDEF-44A1-7C511441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69" t="31936" r="7163" b="28779"/>
          <a:stretch>
            <a:fillRect/>
          </a:stretch>
        </p:blipFill>
        <p:spPr>
          <a:xfrm>
            <a:off x="1364241" y="1250358"/>
            <a:ext cx="7504998" cy="486683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489D2762-C8A0-0935-C757-80B793D8657C}"/>
              </a:ext>
            </a:extLst>
          </p:cNvPr>
          <p:cNvSpPr/>
          <p:nvPr/>
        </p:nvSpPr>
        <p:spPr>
          <a:xfrm>
            <a:off x="6245092" y="4289104"/>
            <a:ext cx="552540" cy="556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90E16A-3F11-330C-345D-4D0E6A6D08DB}"/>
              </a:ext>
            </a:extLst>
          </p:cNvPr>
          <p:cNvSpPr/>
          <p:nvPr/>
        </p:nvSpPr>
        <p:spPr>
          <a:xfrm>
            <a:off x="5808085" y="3687796"/>
            <a:ext cx="552540" cy="556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B5D5A44-E967-6152-4A43-08E45678D599}"/>
              </a:ext>
            </a:extLst>
          </p:cNvPr>
          <p:cNvSpPr/>
          <p:nvPr/>
        </p:nvSpPr>
        <p:spPr>
          <a:xfrm>
            <a:off x="6583257" y="3012471"/>
            <a:ext cx="552540" cy="5562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0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 animBg="1"/>
      <p:bldP spid="9" grpId="0" animBg="1"/>
      <p:bldP spid="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Drei </a:t>
            </a:r>
            <a:r>
              <a:rPr lang="de-DE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Laḥn</a:t>
            </a:r>
            <a:r>
              <a:rPr lang="de-DE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DE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ʿāmma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-Traktate in einem Band</a:t>
            </a:r>
          </a:p>
        </p:txBody>
      </p:sp>
      <p:pic>
        <p:nvPicPr>
          <p:cNvPr id="5" name="Grafik 4" descr="https://content.staatsbibliothek-berlin.de/dms/PPN893710342/1200/0/00000021.jpg">
            <a:extLst>
              <a:ext uri="{FF2B5EF4-FFF2-40B4-BE49-F238E27FC236}">
                <a16:creationId xmlns:a16="http://schemas.microsoft.com/office/drawing/2014/main" id="{A93210BB-465E-8516-7C09-5D0A6500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8" t="14498" r="6417" b="45437"/>
          <a:stretch>
            <a:fillRect/>
          </a:stretch>
        </p:blipFill>
        <p:spPr>
          <a:xfrm>
            <a:off x="8327571" y="1132113"/>
            <a:ext cx="3755570" cy="462864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64C2A7E-77DE-28BE-EB37-736E5A04B5F5}"/>
              </a:ext>
            </a:extLst>
          </p:cNvPr>
          <p:cNvSpPr txBox="1"/>
          <p:nvPr/>
        </p:nvSpPr>
        <p:spPr>
          <a:xfrm>
            <a:off x="4543787" y="5947995"/>
            <a:ext cx="4027715" cy="2561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Tanbīh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anām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fī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tauǧīh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kalām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128b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 descr="https://content.staatsbibliothek-berlin.de/dms/PPN893710342/1200/0/00000260.jpg">
            <a:extLst>
              <a:ext uri="{FF2B5EF4-FFF2-40B4-BE49-F238E27FC236}">
                <a16:creationId xmlns:a16="http://schemas.microsoft.com/office/drawing/2014/main" id="{CA96E1E0-DDCE-A506-E6F8-C96195F2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58" t="13809" r="19827" b="34409"/>
          <a:stretch>
            <a:fillRect/>
          </a:stretch>
        </p:blipFill>
        <p:spPr>
          <a:xfrm>
            <a:off x="4543787" y="1130006"/>
            <a:ext cx="3377386" cy="460179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68CD5EF-F75A-C8EE-7E7C-6121296EA068}"/>
              </a:ext>
            </a:extLst>
          </p:cNvPr>
          <p:cNvSpPr txBox="1"/>
          <p:nvPr/>
        </p:nvSpPr>
        <p:spPr>
          <a:xfrm>
            <a:off x="8327571" y="5943178"/>
            <a:ext cx="3766457" cy="2561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Durrat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ġauwāṣ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fī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awhām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ḫawāṣṣ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9a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 descr="https://content.staatsbibliothek-berlin.de/dms/PPN893710342/1200/0/00000290.jpg">
            <a:extLst>
              <a:ext uri="{FF2B5EF4-FFF2-40B4-BE49-F238E27FC236}">
                <a16:creationId xmlns:a16="http://schemas.microsoft.com/office/drawing/2014/main" id="{76597828-DD42-B928-D371-B05149C8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12" t="20695" r="23981" b="34891"/>
          <a:stretch>
            <a:fillRect/>
          </a:stretch>
        </p:blipFill>
        <p:spPr>
          <a:xfrm>
            <a:off x="348179" y="1132112"/>
            <a:ext cx="3788395" cy="460179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B8B2667-40DC-E436-C990-48D16B1DD6C7}"/>
              </a:ext>
            </a:extLst>
          </p:cNvPr>
          <p:cNvSpPr txBox="1"/>
          <p:nvPr/>
        </p:nvSpPr>
        <p:spPr>
          <a:xfrm>
            <a:off x="348179" y="5943178"/>
            <a:ext cx="4027715" cy="25122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Tanbīh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ʿalā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ġalaṭ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ǧāhil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-n-</a:t>
            </a:r>
            <a:r>
              <a:rPr lang="de-CH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nabīh</a:t>
            </a:r>
            <a:r>
              <a:rPr lang="de-CH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CH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 143b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Von Handschrift zu YouTube-Video</a:t>
            </a:r>
          </a:p>
        </p:txBody>
      </p:sp>
      <p:pic>
        <p:nvPicPr>
          <p:cNvPr id="5" name="Grafik 4" descr="أخطاء شائعة في اللغة العربية ( قل ولا تقل)">
            <a:extLst>
              <a:ext uri="{FF2B5EF4-FFF2-40B4-BE49-F238E27FC236}">
                <a16:creationId xmlns:a16="http://schemas.microsoft.com/office/drawing/2014/main" id="{C2D775CE-815D-E0B0-05B6-58121C74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478" y="1168842"/>
            <a:ext cx="3236594" cy="420293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0DB4D5A-4816-1BAA-5B0C-DD246FC28707}"/>
              </a:ext>
            </a:extLst>
          </p:cNvPr>
          <p:cNvSpPr txBox="1"/>
          <p:nvPr/>
        </p:nvSpPr>
        <p:spPr>
          <a:xfrm>
            <a:off x="3283515" y="5371780"/>
            <a:ext cx="4620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https://x.com/moj2200/status/1100831069627187200</a:t>
            </a:r>
            <a:endParaRPr lang="de-CH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74AF41-A4A8-054F-BFBF-A90592637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720" y="1168842"/>
            <a:ext cx="4758923" cy="326440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2470F5F-B104-6306-9E63-D78EA506CF49}"/>
              </a:ext>
            </a:extLst>
          </p:cNvPr>
          <p:cNvSpPr txBox="1"/>
          <p:nvPr/>
        </p:nvSpPr>
        <p:spPr>
          <a:xfrm>
            <a:off x="7383658" y="4392284"/>
            <a:ext cx="4561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https://www.youtube.com/watch?v=jyA0Tn__7M4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</a:t>
            </a:r>
          </a:p>
        </p:txBody>
      </p:sp>
      <p:pic>
        <p:nvPicPr>
          <p:cNvPr id="3" name="Grafik 2" descr="https://content.staatsbibliothek-berlin.de/dms/PPN893710342/1200/0/00000007.jpg">
            <a:extLst>
              <a:ext uri="{FF2B5EF4-FFF2-40B4-BE49-F238E27FC236}">
                <a16:creationId xmlns:a16="http://schemas.microsoft.com/office/drawing/2014/main" id="{8F56A454-E825-3F5F-F5BE-96882DE4FC3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072" t="4832" r="5839" b="5965"/>
          <a:stretch>
            <a:fillRect/>
          </a:stretch>
        </p:blipFill>
        <p:spPr>
          <a:xfrm>
            <a:off x="528734" y="1049969"/>
            <a:ext cx="2424777" cy="496011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4EFE9EC5-D837-14B0-C325-F5CDBE60156B}"/>
              </a:ext>
            </a:extLst>
          </p:cNvPr>
          <p:cNvSpPr/>
          <p:nvPr/>
        </p:nvSpPr>
        <p:spPr>
          <a:xfrm>
            <a:off x="2662293" y="2889504"/>
            <a:ext cx="1755648" cy="10789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D02669-1B1D-A826-4949-642E0EDCF0AF}"/>
              </a:ext>
            </a:extLst>
          </p:cNvPr>
          <p:cNvSpPr txBox="1"/>
          <p:nvPr/>
        </p:nvSpPr>
        <p:spPr>
          <a:xfrm>
            <a:off x="969805" y="6027092"/>
            <a:ext cx="15426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Jahrhundert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A4BC21-684B-573F-3106-8928393187E2}"/>
              </a:ext>
            </a:extLst>
          </p:cNvPr>
          <p:cNvSpPr txBox="1"/>
          <p:nvPr/>
        </p:nvSpPr>
        <p:spPr>
          <a:xfrm>
            <a:off x="7671986" y="6010082"/>
            <a:ext cx="15426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Jahrhundert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tabi 2025">
      <a:dk1>
        <a:sysClr val="windowText" lastClr="000000"/>
      </a:dk1>
      <a:lt1>
        <a:sysClr val="window" lastClr="FFFFFF"/>
      </a:lt1>
      <a:dk2>
        <a:srgbClr val="2B4474"/>
      </a:dk2>
      <a:lt2>
        <a:srgbClr val="7B8695"/>
      </a:lt2>
      <a:accent1>
        <a:srgbClr val="8289BC"/>
      </a:accent1>
      <a:accent2>
        <a:srgbClr val="C5C4E3"/>
      </a:accent2>
      <a:accent3>
        <a:srgbClr val="8B8E22"/>
      </a:accent3>
      <a:accent4>
        <a:srgbClr val="CFCE35"/>
      </a:accent4>
      <a:accent5>
        <a:srgbClr val="FFE209"/>
      </a:accent5>
      <a:accent6>
        <a:srgbClr val="FFF19A"/>
      </a:accent6>
      <a:hlink>
        <a:srgbClr val="000000"/>
      </a:hlink>
      <a:folHlink>
        <a:srgbClr val="7B8695"/>
      </a:folHlink>
    </a:clrScheme>
    <a:fontScheme name="SBB-PPT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 rtlCol="0">
        <a:spAutoFit/>
      </a:bodyPr>
      <a:lstStyle>
        <a:defPPr marL="285750" indent="-285750">
          <a:lnSpc>
            <a:spcPct val="110000"/>
          </a:lnSpc>
          <a:buFont typeface="Wingdings" panose="05000000000000000000" pitchFamily="2" charset="2"/>
          <a:buChar char="§"/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2022.potx" id="{90A09A87-671A-41EC-AA19-03609F6554E6}" vid="{3ACB3740-6BB8-4FC0-B463-8BAAEAB0A4C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Breitbild</PresentationFormat>
  <Paragraphs>28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Open Sans</vt:lpstr>
      <vt:lpstr>Open Sans SemiBold</vt:lpstr>
      <vt:lpstr>Times New Roman</vt:lpstr>
      <vt:lpstr>Wingdings</vt:lpstr>
      <vt:lpstr>Office</vt:lpstr>
      <vt:lpstr>PowerPoint-Präsentation</vt:lpstr>
      <vt:lpstr>Das Wörterbuch: Gebrauchsgegenstand und Prestigeprojekt</vt:lpstr>
      <vt:lpstr>Die ersten Wörterbücher: Sammeln und Ordnen</vt:lpstr>
      <vt:lpstr>al-Qāmūs al-muḥīṭ</vt:lpstr>
      <vt:lpstr>Drei Laḥn al-ʿāmma-Traktate in einem Band</vt:lpstr>
      <vt:lpstr>Von Handschrift zu YouTube-Video</vt:lpstr>
    </vt:vector>
  </TitlesOfParts>
  <Company>Stiftung Preußische Kulturbesitz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Caspers, Sandra</dc:creator>
  <cp:lastModifiedBy>Lindermann, Dr. Colinda</cp:lastModifiedBy>
  <cp:revision>22</cp:revision>
  <dcterms:created xsi:type="dcterms:W3CDTF">2024-11-22T08:50:32Z</dcterms:created>
  <dcterms:modified xsi:type="dcterms:W3CDTF">2026-05-20T13:47:39Z</dcterms:modified>
</cp:coreProperties>
</file>